
<file path=[Content_Types].xml><?xml version="1.0" encoding="utf-8"?>
<Types xmlns="http://schemas.openxmlformats.org/package/2006/content-types">
  <Default Extension="jpeg" ContentType="image/jpeg"/>
  <Default Extension="mov" ContentType="video/quicktime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27"/>
  </p:notesMasterIdLst>
  <p:handoutMasterIdLst>
    <p:handoutMasterId r:id="rId28"/>
  </p:handoutMasterIdLst>
  <p:sldIdLst>
    <p:sldId id="256" r:id="rId2"/>
    <p:sldId id="336" r:id="rId3"/>
    <p:sldId id="266" r:id="rId4"/>
    <p:sldId id="471" r:id="rId5"/>
    <p:sldId id="444" r:id="rId6"/>
    <p:sldId id="445" r:id="rId7"/>
    <p:sldId id="268" r:id="rId8"/>
    <p:sldId id="269" r:id="rId9"/>
    <p:sldId id="270" r:id="rId10"/>
    <p:sldId id="460" r:id="rId11"/>
    <p:sldId id="271" r:id="rId12"/>
    <p:sldId id="465" r:id="rId13"/>
    <p:sldId id="446" r:id="rId14"/>
    <p:sldId id="447" r:id="rId15"/>
    <p:sldId id="273" r:id="rId16"/>
    <p:sldId id="272" r:id="rId17"/>
    <p:sldId id="461" r:id="rId18"/>
    <p:sldId id="258" r:id="rId19"/>
    <p:sldId id="469" r:id="rId20"/>
    <p:sldId id="448" r:id="rId21"/>
    <p:sldId id="472" r:id="rId22"/>
    <p:sldId id="259" r:id="rId23"/>
    <p:sldId id="260" r:id="rId24"/>
    <p:sldId id="261" r:id="rId25"/>
    <p:sldId id="262" r:id="rId26"/>
  </p:sldIdLst>
  <p:sldSz cx="12192000" cy="6858000"/>
  <p:notesSz cx="9144000" cy="6858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D113A9D2-9D6B-4929-AA2D-F23B5EE8CBE7}" styleName="Themed Style 2 - Accent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18603FDC-E32A-4AB5-989C-0864C3EAD2B8}" styleName="Themed Style 2 - Accent 2">
    <a:tblBg>
      <a:fillRef idx="3">
        <a:schemeClr val="accent2"/>
      </a:fillRef>
      <a:effectRef idx="3">
        <a:schemeClr val="accent2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2">
                <a:tint val="50000"/>
              </a:schemeClr>
            </a:lnRef>
          </a:left>
          <a:right>
            <a:lnRef idx="1">
              <a:schemeClr val="accent2">
                <a:tint val="50000"/>
              </a:schemeClr>
            </a:lnRef>
          </a:right>
          <a:top>
            <a:lnRef idx="1">
              <a:schemeClr val="accent2">
                <a:tint val="50000"/>
              </a:schemeClr>
            </a:lnRef>
          </a:top>
          <a:bottom>
            <a:lnRef idx="1">
              <a:schemeClr val="accent2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68D230F3-CF80-4859-8CE7-A43EE81993B5}" styleName="Light Style 1 - Accent 6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638B1855-1B75-4FBE-930C-398BA8C253C6}" styleName="Themed Style 2 - Accent 6">
    <a:tblBg>
      <a:fillRef idx="3">
        <a:schemeClr val="accent6"/>
      </a:fillRef>
      <a:effectRef idx="3">
        <a:schemeClr val="accent6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6">
                <a:tint val="50000"/>
              </a:schemeClr>
            </a:lnRef>
          </a:left>
          <a:right>
            <a:lnRef idx="1">
              <a:schemeClr val="accent6">
                <a:tint val="50000"/>
              </a:schemeClr>
            </a:lnRef>
          </a:right>
          <a:top>
            <a:lnRef idx="1">
              <a:schemeClr val="accent6">
                <a:tint val="50000"/>
              </a:schemeClr>
            </a:lnRef>
          </a:top>
          <a:bottom>
            <a:lnRef idx="1">
              <a:schemeClr val="accent6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E8034E78-7F5D-4C2E-B375-FC64B27BC917}" styleName="Dark Style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D7AC3CCA-C797-4891-BE02-D94E43425B78}" styleName="Medium Style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46F890A9-2807-4EBB-B81D-B2AA78EC7F39}" styleName="Dark Style 2 - Accent 5/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91EBBBCC-DAD2-459C-BE2E-F6DE35CF9A28}" styleName="Dark Style 2 - Accent 3/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596"/>
    <p:restoredTop sz="71799"/>
  </p:normalViewPr>
  <p:slideViewPr>
    <p:cSldViewPr snapToGrid="0" snapToObjects="1">
      <p:cViewPr varScale="1">
        <p:scale>
          <a:sx n="61" d="100"/>
          <a:sy n="61" d="100"/>
        </p:scale>
        <p:origin x="1402" y="58"/>
      </p:cViewPr>
      <p:guideLst>
        <p:guide orient="horz" pos="2160"/>
        <p:guide pos="3840"/>
      </p:guideLst>
    </p:cSldViewPr>
  </p:slideViewPr>
  <p:notesTextViewPr>
    <p:cViewPr>
      <p:scale>
        <a:sx n="150" d="100"/>
        <a:sy n="150" d="100"/>
      </p:scale>
      <p:origin x="0" y="0"/>
    </p:cViewPr>
  </p:notesTextViewPr>
  <p:notesViewPr>
    <p:cSldViewPr snapToGrid="0" snapToObjects="1">
      <p:cViewPr varScale="1">
        <p:scale>
          <a:sx n="99" d="100"/>
          <a:sy n="99" d="100"/>
        </p:scale>
        <p:origin x="3160" y="18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4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5179484" y="0"/>
            <a:ext cx="3962400" cy="344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8389790-147C-7748-A8A1-65FAC8A20F72}" type="datetimeFigureOut">
              <a:rPr lang="en-US" smtClean="0"/>
              <a:t>7/4/2019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6513910"/>
            <a:ext cx="3962400" cy="344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5179484" y="6513910"/>
            <a:ext cx="3962400" cy="344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1187C3C-3B4A-A94C-9469-5678414FBF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098969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tiff>
</file>

<file path=ppt/media/image11.tiff>
</file>

<file path=ppt/media/image12.tiff>
</file>

<file path=ppt/media/image13.tiff>
</file>

<file path=ppt/media/image14.tiff>
</file>

<file path=ppt/media/image15.tif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tiff>
</file>

<file path=ppt/media/image9.tiff>
</file>

<file path=ppt/media/media1.mov>
</file>

<file path=ppt/media/media2.mov>
</file>

<file path=ppt/media/media3.mov>
</file>

<file path=ppt/media/media4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4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79484" y="0"/>
            <a:ext cx="3962400" cy="344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8CB77B6-7185-9642-B594-FCD5D893C7A0}" type="datetimeFigureOut">
              <a:rPr lang="en-US" smtClean="0"/>
              <a:t>7/4/2019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514600" y="857250"/>
            <a:ext cx="4114800" cy="23145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300412"/>
            <a:ext cx="7315200" cy="2700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13910"/>
            <a:ext cx="3962400" cy="344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79484" y="6513910"/>
            <a:ext cx="3962400" cy="344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A193586-FEB5-7C43-8F44-7EFAE4EECA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10763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A193586-FEB5-7C43-8F44-7EFAE4EECA28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72613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Stands for not available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CC21F6-288D-5A4B-ACA3-285287681776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307751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 typeface="Wingdings" pitchFamily="2" charset="2"/>
              <a:buNone/>
            </a:pPr>
            <a:r>
              <a:rPr lang="en-US" dirty="0"/>
              <a:t>Last part of this lesson: simple ways to quickly understand and visualize data, starting with creating tables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A193586-FEB5-7C43-8F44-7EFAE4EECA28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503664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Before we launch into that, it’s helpful to know some background about the data we’re analyzing for most of today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CC21F6-288D-5A4B-ACA3-285287681776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212331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There are built in table functions in R but there are some advantages to using table functions from the janitor package, which we loaded during Joe’s lesson</a:t>
            </a:r>
          </a:p>
          <a:p>
            <a:r>
              <a:rPr lang="en-US" dirty="0"/>
              <a:t>Biggest advantage: output is a data frame that can easily be manipulated downstream (without being coerced into a different data type)</a:t>
            </a:r>
          </a:p>
          <a:p>
            <a:r>
              <a:rPr lang="en-US" dirty="0"/>
              <a:t>Simplest example is a one variable table</a:t>
            </a:r>
          </a:p>
          <a:p>
            <a:r>
              <a:rPr lang="en-US" dirty="0"/>
              <a:t>First argument = data frame</a:t>
            </a:r>
          </a:p>
          <a:p>
            <a:r>
              <a:rPr lang="en-US" dirty="0"/>
              <a:t>Second argument = variable whose values will become the rows in your tabulation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CC21F6-288D-5A4B-ACA3-285287681776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122862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Now we can add another level of complexity by adding an additional variable</a:t>
            </a:r>
          </a:p>
          <a:p>
            <a:r>
              <a:rPr lang="en-US" dirty="0"/>
              <a:t>The third argument to the function now determines values of the columns in the tabulation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CC21F6-288D-5A4B-ACA3-285287681776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544054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Let’s practice this and see if we can take it further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CC21F6-288D-5A4B-ACA3-285287681776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979195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Before moving on, want to mention writing files</a:t>
            </a:r>
          </a:p>
          <a:p>
            <a:r>
              <a:rPr lang="en-US" dirty="0"/>
              <a:t>Similar syntax to reading files</a:t>
            </a:r>
          </a:p>
          <a:p>
            <a:r>
              <a:rPr lang="en-US" dirty="0"/>
              <a:t>First argument is the data frame you want to write to a file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CC21F6-288D-5A4B-ACA3-285287681776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937871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default formatting for table output from code chunks is not particularly clean or publication worthy</a:t>
            </a:r>
          </a:p>
          <a:p>
            <a:r>
              <a:rPr lang="en-US" dirty="0"/>
              <a:t>But it is pretty easy to clean this up with one line using the </a:t>
            </a:r>
            <a:r>
              <a:rPr lang="en-US" dirty="0" err="1"/>
              <a:t>knitr</a:t>
            </a:r>
            <a:r>
              <a:rPr lang="en-US" dirty="0"/>
              <a:t> package</a:t>
            </a:r>
          </a:p>
          <a:p>
            <a:r>
              <a:rPr lang="en-US" dirty="0"/>
              <a:t>Kable function can be applied to any table output to produce a nice output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CC21F6-288D-5A4B-ACA3-285287681776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16092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A193586-FEB5-7C43-8F44-7EFAE4EECA28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310910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A193586-FEB5-7C43-8F44-7EFAE4EECA28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355894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 typeface="Wingdings" pitchFamily="2" charset="2"/>
              <a:buNone/>
            </a:pPr>
            <a:r>
              <a:rPr lang="en-US" dirty="0"/>
              <a:t>Covered the basics of working with a R Markdown document</a:t>
            </a:r>
          </a:p>
          <a:p>
            <a:pPr marL="0" indent="0">
              <a:buFont typeface="Wingdings" pitchFamily="2" charset="2"/>
              <a:buNone/>
            </a:pPr>
            <a:r>
              <a:rPr lang="en-US" dirty="0"/>
              <a:t>Now let’s get into the first step of our analysis pipeline: importing data</a:t>
            </a:r>
          </a:p>
          <a:p>
            <a:pPr marL="0" indent="0">
              <a:buFont typeface="Wingdings" pitchFamily="2" charset="2"/>
              <a:buNone/>
            </a:pPr>
            <a:r>
              <a:rPr lang="en-US" dirty="0"/>
              <a:t>Before we launch into file import though, we have to briefly think about the file system to be able to point R to the right place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A193586-FEB5-7C43-8F44-7EFAE4EECA28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75558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Whenever you are interacting with files in R your point of reference is important</a:t>
            </a:r>
          </a:p>
          <a:p>
            <a:r>
              <a:rPr lang="en-US" dirty="0"/>
              <a:t>You can navigate your files in a similar way to your operating system with </a:t>
            </a:r>
            <a:r>
              <a:rPr lang="en-US" dirty="0" err="1"/>
              <a:t>Rstudio</a:t>
            </a:r>
            <a:endParaRPr lang="en-US" dirty="0"/>
          </a:p>
          <a:p>
            <a:r>
              <a:rPr lang="en-US" dirty="0"/>
              <a:t>Here I am showing the folder for the course materials on my OS X operating system</a:t>
            </a:r>
          </a:p>
          <a:p>
            <a:r>
              <a:rPr lang="en-US" dirty="0"/>
              <a:t>I am currently in the api_r2019 folder which we can call my working directory since I can work on files at this level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CC21F6-288D-5A4B-ACA3-285287681776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477341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Bottom right side of your </a:t>
            </a:r>
            <a:r>
              <a:rPr lang="en-US" dirty="0" err="1"/>
              <a:t>Rstudio</a:t>
            </a:r>
            <a:r>
              <a:rPr lang="en-US" dirty="0"/>
              <a:t> window you should see a “Files” tab</a:t>
            </a:r>
          </a:p>
          <a:p>
            <a:r>
              <a:rPr lang="en-US" dirty="0"/>
              <a:t>This allows you to move through your OS directory structure</a:t>
            </a:r>
          </a:p>
          <a:p>
            <a:r>
              <a:rPr lang="en-US" dirty="0"/>
              <a:t>Because you are using </a:t>
            </a:r>
            <a:r>
              <a:rPr lang="en-US" dirty="0" err="1"/>
              <a:t>Rstudio</a:t>
            </a:r>
            <a:r>
              <a:rPr lang="en-US" dirty="0"/>
              <a:t> Cloud you see a simple structure based on this specific project, but when open on your computer you can navigate through your own files</a:t>
            </a:r>
          </a:p>
          <a:p>
            <a:endParaRPr lang="en-US" dirty="0"/>
          </a:p>
          <a:p>
            <a:r>
              <a:rPr lang="en-US" dirty="0"/>
              <a:t>Note: can set up your working directory in code, but unlikely to work for anyone else</a:t>
            </a:r>
          </a:p>
          <a:p>
            <a:r>
              <a:rPr lang="en-US" dirty="0"/>
              <a:t>Now that we’ve thought about where to get your files, lets talk about importing them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CC21F6-288D-5A4B-ACA3-285287681776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434779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One common non-Excel format is a csv or comma separated value file</a:t>
            </a:r>
          </a:p>
          <a:p>
            <a:r>
              <a:rPr lang="en-US" dirty="0"/>
              <a:t>Functions that start with read_ from the </a:t>
            </a:r>
            <a:r>
              <a:rPr lang="en-US" dirty="0" err="1"/>
              <a:t>readr</a:t>
            </a:r>
            <a:r>
              <a:rPr lang="en-US" dirty="0"/>
              <a:t> package are built to handle these common formats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CC21F6-288D-5A4B-ACA3-285287681776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319143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We commonly work with Excel files all the time and it is probably the common format across most laboratories</a:t>
            </a:r>
          </a:p>
          <a:p>
            <a:r>
              <a:rPr lang="en-US" dirty="0"/>
              <a:t>The </a:t>
            </a:r>
            <a:r>
              <a:rPr lang="en-US" dirty="0" err="1"/>
              <a:t>readxl</a:t>
            </a:r>
            <a:r>
              <a:rPr lang="en-US" dirty="0"/>
              <a:t> package helps us read data from these files</a:t>
            </a:r>
          </a:p>
          <a:p>
            <a:r>
              <a:rPr lang="en-US" dirty="0"/>
              <a:t>Similar format to the </a:t>
            </a:r>
            <a:r>
              <a:rPr lang="en-US" dirty="0" err="1"/>
              <a:t>readr</a:t>
            </a:r>
            <a:r>
              <a:rPr lang="en-US" dirty="0"/>
              <a:t> files we just discussed but additional optional arguments are allowed, including to point R to the specific sheet you are importing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CC21F6-288D-5A4B-ACA3-285287681776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555201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Let’s go ahead and practice pulling this data in and taking a quick look at it</a:t>
            </a:r>
          </a:p>
          <a:p>
            <a:r>
              <a:rPr lang="en-US" dirty="0"/>
              <a:t>Now that we are working within the Markdown document you can work on the exercise within a code chunk there</a:t>
            </a:r>
          </a:p>
          <a:p>
            <a:r>
              <a:rPr lang="en-US" dirty="0"/>
              <a:t>Plus you can write any notes you need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CC21F6-288D-5A4B-ACA3-285287681776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613905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We briefly introduced summary in the first lesson and I am re-orienting you to it here</a:t>
            </a:r>
          </a:p>
          <a:p>
            <a:r>
              <a:rPr lang="en-US" dirty="0"/>
              <a:t>Nice way to quickly visualize summary statistics</a:t>
            </a:r>
          </a:p>
          <a:p>
            <a:r>
              <a:rPr lang="en-US" dirty="0"/>
              <a:t>Limited for fields that are characters, but if a field is a categorical variable, or what we would call a factor in R, summary will show some information about counts</a:t>
            </a:r>
          </a:p>
          <a:p>
            <a:r>
              <a:rPr lang="en-US" dirty="0"/>
              <a:t>You probably want to make the decision to convert something to a factor, though</a:t>
            </a:r>
          </a:p>
          <a:p>
            <a:endParaRPr lang="en-US" dirty="0"/>
          </a:p>
          <a:p>
            <a:r>
              <a:rPr lang="en-US" dirty="0"/>
              <a:t>One thing I’d like to point out about the summaries here for our numerical and datetime data: these counts of “NA”s</a:t>
            </a:r>
          </a:p>
          <a:p>
            <a:r>
              <a:rPr lang="en-US" dirty="0"/>
              <a:t>What are those?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CC21F6-288D-5A4B-ACA3-285287681776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230813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video" Target="../media/media3.mov"/><Relationship Id="rId1" Type="http://schemas.microsoft.com/office/2007/relationships/media" Target="../media/media3.mov"/><Relationship Id="rId4" Type="http://schemas.openxmlformats.org/officeDocument/2006/relationships/image" Target="../media/image5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video" Target="../media/media4.mov"/><Relationship Id="rId1" Type="http://schemas.microsoft.com/office/2007/relationships/media" Target="../media/media4.mov"/><Relationship Id="rId4" Type="http://schemas.openxmlformats.org/officeDocument/2006/relationships/image" Target="../media/image6.png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video" Target="../media/media2.mov"/><Relationship Id="rId1" Type="http://schemas.microsoft.com/office/2007/relationships/media" Target="../media/media2.mov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800"/>
            </a:lvl4pPr>
            <a:lvl5pPr marL="1828800" indent="0" algn="ctr">
              <a:buNone/>
              <a:defRPr sz="1800"/>
            </a:lvl5pPr>
            <a:lvl6pPr marL="2286000" indent="0" algn="ctr">
              <a:buNone/>
              <a:defRPr sz="1800"/>
            </a:lvl6pPr>
            <a:lvl7pPr marL="2743200" indent="0" algn="ctr">
              <a:buNone/>
              <a:defRPr sz="1800"/>
            </a:lvl7pPr>
            <a:lvl8pPr marL="3200400" indent="0" algn="ctr">
              <a:buNone/>
              <a:defRPr sz="1800"/>
            </a:lvl8pPr>
            <a:lvl9pPr marL="3657600" indent="0" algn="ctr">
              <a:buNone/>
              <a:defRPr sz="18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algn="l">
              <a:defRPr/>
            </a:lvl1pPr>
          </a:lstStyle>
          <a:p>
            <a:fld id="{F50D20D1-FB23-684F-9AB5-129D6BD98B56}" type="datetimeFigureOut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7/4/2019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EBC154-6848-214C-B925-399887F0DE31}" type="slidenum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Your_Turn_3min">
    <p:bg>
      <p:bgPr>
        <a:gradFill flip="none" rotWithShape="1">
          <a:gsLst>
            <a:gs pos="0">
              <a:schemeClr val="accent6">
                <a:lumMod val="5000"/>
                <a:lumOff val="95000"/>
              </a:schemeClr>
            </a:gs>
            <a:gs pos="74000">
              <a:schemeClr val="accent6">
                <a:lumMod val="45000"/>
                <a:lumOff val="55000"/>
              </a:schemeClr>
            </a:gs>
            <a:gs pos="83000">
              <a:schemeClr val="accent6">
                <a:lumMod val="45000"/>
                <a:lumOff val="55000"/>
              </a:schemeClr>
            </a:gs>
            <a:gs pos="100000">
              <a:schemeClr val="accent6">
                <a:lumMod val="30000"/>
                <a:lumOff val="70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timer_3min">
            <a:hlinkClick r:id="" action="ppaction://media"/>
          </p:cNvPr>
          <p:cNvPicPr>
            <a:picLocks noChangeAspect="1"/>
          </p:cNvPicPr>
          <p:nvPr userDrawn="1"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680030" y="5679827"/>
            <a:ext cx="2130970" cy="637613"/>
          </a:xfrm>
          <a:prstGeom prst="rect">
            <a:avLst/>
          </a:prstGeom>
          <a:ln>
            <a:solidFill>
              <a:schemeClr val="bg1">
                <a:lumMod val="50000"/>
              </a:schemeClr>
            </a:solidFill>
          </a:ln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D20D1-FB23-684F-9AB5-129D6BD98B56}" type="datetimeFigureOut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7/4/2019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EBC154-6848-214C-B925-399887F0DE31}" type="slidenum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1024128" y="585216"/>
            <a:ext cx="9720072" cy="1499616"/>
          </a:xfrm>
        </p:spPr>
        <p:txBody>
          <a:bodyPr>
            <a:normAutofit/>
          </a:bodyPr>
          <a:lstStyle>
            <a:lvl1pPr algn="ctr">
              <a:defRPr sz="6600">
                <a:solidFill>
                  <a:schemeClr val="accent4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Your Turn</a:t>
            </a:r>
          </a:p>
        </p:txBody>
      </p:sp>
      <p:sp>
        <p:nvSpPr>
          <p:cNvPr id="10" name="Text Placeholder 17"/>
          <p:cNvSpPr>
            <a:spLocks noGrp="1"/>
          </p:cNvSpPr>
          <p:nvPr>
            <p:ph type="body" sz="quarter" idx="13" hasCustomPrompt="1"/>
          </p:nvPr>
        </p:nvSpPr>
        <p:spPr>
          <a:xfrm>
            <a:off x="1024128" y="2238375"/>
            <a:ext cx="9720072" cy="3178175"/>
          </a:xfrm>
        </p:spPr>
        <p:txBody>
          <a:bodyPr>
            <a:normAutofit/>
          </a:bodyPr>
          <a:lstStyle>
            <a:lvl1pPr>
              <a:defRPr sz="4800">
                <a:solidFill>
                  <a:schemeClr val="accent4">
                    <a:lumMod val="75000"/>
                  </a:schemeClr>
                </a:solidFill>
              </a:defRPr>
            </a:lvl1pPr>
            <a:lvl2pPr>
              <a:defRPr sz="28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US" dirty="0"/>
              <a:t>An exercise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  <p:extLst>
    <p:ext uri="{DCECCB84-F9BA-43D5-87BE-67443E8EF086}">
      <p15:sldGuideLst xmlns:p15="http://schemas.microsoft.com/office/powerpoint/2012/main"/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Your_Turn_1min">
    <p:bg>
      <p:bgPr>
        <a:gradFill flip="none" rotWithShape="1">
          <a:gsLst>
            <a:gs pos="0">
              <a:schemeClr val="accent6">
                <a:lumMod val="5000"/>
                <a:lumOff val="95000"/>
              </a:schemeClr>
            </a:gs>
            <a:gs pos="74000">
              <a:schemeClr val="accent6">
                <a:lumMod val="45000"/>
                <a:lumOff val="55000"/>
              </a:schemeClr>
            </a:gs>
            <a:gs pos="83000">
              <a:schemeClr val="accent6">
                <a:lumMod val="45000"/>
                <a:lumOff val="55000"/>
              </a:schemeClr>
            </a:gs>
            <a:gs pos="100000">
              <a:schemeClr val="accent6">
                <a:lumMod val="30000"/>
                <a:lumOff val="70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7" name="timer_1min">
            <a:hlinkClick r:id="" action="ppaction://media"/>
          </p:cNvPr>
          <p:cNvPicPr>
            <a:picLocks noChangeAspect="1"/>
          </p:cNvPicPr>
          <p:nvPr userDrawn="1"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680030" y="5679827"/>
            <a:ext cx="2130970" cy="637613"/>
          </a:xfrm>
          <a:prstGeom prst="rect">
            <a:avLst/>
          </a:prstGeom>
          <a:ln>
            <a:solidFill>
              <a:schemeClr val="bg1">
                <a:lumMod val="50000"/>
              </a:schemeClr>
            </a:solidFill>
          </a:ln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D20D1-FB23-684F-9AB5-129D6BD98B56}" type="datetimeFigureOut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7/4/2019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EBC154-6848-214C-B925-399887F0DE31}" type="slidenum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1024128" y="585216"/>
            <a:ext cx="9720072" cy="1499616"/>
          </a:xfrm>
        </p:spPr>
        <p:txBody>
          <a:bodyPr>
            <a:normAutofit/>
          </a:bodyPr>
          <a:lstStyle>
            <a:lvl1pPr algn="ctr">
              <a:defRPr sz="6600">
                <a:solidFill>
                  <a:schemeClr val="accent4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Your Turn</a:t>
            </a:r>
          </a:p>
        </p:txBody>
      </p:sp>
      <p:sp>
        <p:nvSpPr>
          <p:cNvPr id="11" name="Text Placeholder 17"/>
          <p:cNvSpPr>
            <a:spLocks noGrp="1"/>
          </p:cNvSpPr>
          <p:nvPr>
            <p:ph type="body" sz="quarter" idx="13" hasCustomPrompt="1"/>
          </p:nvPr>
        </p:nvSpPr>
        <p:spPr>
          <a:xfrm>
            <a:off x="1024128" y="2238375"/>
            <a:ext cx="9720072" cy="3178175"/>
          </a:xfrm>
        </p:spPr>
        <p:txBody>
          <a:bodyPr>
            <a:normAutofit/>
          </a:bodyPr>
          <a:lstStyle>
            <a:lvl1pPr>
              <a:defRPr sz="4800">
                <a:solidFill>
                  <a:schemeClr val="accent4">
                    <a:lumMod val="75000"/>
                  </a:schemeClr>
                </a:solidFill>
              </a:defRPr>
            </a:lvl1pPr>
            <a:lvl2pPr>
              <a:defRPr sz="28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US" dirty="0"/>
              <a:t>An exercise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6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6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7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7"/>
                </p:tgtEl>
              </p:cMediaNode>
            </p:video>
          </p:childTnLst>
        </p:cTn>
      </p:par>
    </p:tnLst>
  </p:timing>
  <p:extLst>
    <p:ext uri="{DCECCB84-F9BA-43D5-87BE-67443E8EF086}">
      <p15:sldGuideLst xmlns:p15="http://schemas.microsoft.com/office/powerpoint/2012/main"/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D20D1-FB23-684F-9AB5-129D6BD98B56}" type="datetimeFigureOut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7/4/2019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EBC154-6848-214C-B925-399887F0DE31}" type="slidenum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24128" y="471509"/>
            <a:ext cx="4389120" cy="1737360"/>
          </a:xfrm>
        </p:spPr>
        <p:txBody>
          <a:bodyPr>
            <a:noAutofit/>
          </a:bodyPr>
          <a:lstStyle>
            <a:lvl1pPr>
              <a:lnSpc>
                <a:spcPct val="80000"/>
              </a:lnSpc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15000" y="822960"/>
            <a:ext cx="5678424" cy="518464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128" y="2257506"/>
            <a:ext cx="4389120" cy="3762294"/>
          </a:xfrm>
        </p:spPr>
        <p:txBody>
          <a:bodyPr lIns="91440" rIns="91440">
            <a:normAutofit/>
          </a:bodyPr>
          <a:lstStyle>
            <a:lvl1pPr marL="0" indent="0">
              <a:lnSpc>
                <a:spcPct val="108000"/>
              </a:lnSpc>
              <a:spcBef>
                <a:spcPts val="6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D20D1-FB23-684F-9AB5-129D6BD98B56}" type="datetimeFigureOut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7/4/2019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EBC154-6848-214C-B925-399887F0DE31}" type="slidenum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8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-1"/>
            <a:ext cx="12188952" cy="4572000"/>
          </a:xfrm>
          <a:solidFill>
            <a:schemeClr val="accent1">
              <a:lumMod val="60000"/>
              <a:lumOff val="40000"/>
            </a:schemeClr>
          </a:solidFill>
        </p:spPr>
        <p:txBody>
          <a:bodyPr lIns="457200" tIns="365760" rIns="45720" bIns="4572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10600" y="4960138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D20D1-FB23-684F-9AB5-129D6BD98B56}" type="datetimeFigureOut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7/4/2019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prstClr val="black">
                    <a:lumMod val="95000"/>
                    <a:lumOff val="5000"/>
                  </a:prstClr>
                </a:solidFill>
              </a:rPr>
              <a:t>
              </a:t>
            </a:r>
            <a:endParaRPr lang="en-US" dirty="0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EBC154-6848-214C-B925-399887F0DE31}" type="slidenum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D20D1-FB23-684F-9AB5-129D6BD98B56}" type="datetimeFigureOut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7/4/2019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EBC154-6848-214C-B925-399887F0DE31}" type="slidenum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762000"/>
            <a:ext cx="2628900" cy="5410200"/>
          </a:xfrm>
        </p:spPr>
        <p:txBody>
          <a:bodyPr vert="eaVert" lIns="45720" tIns="91440" rIns="45720" bIns="9144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90601" y="762000"/>
            <a:ext cx="7581900" cy="54102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D20D1-FB23-684F-9AB5-129D6BD98B56}" type="datetimeFigureOut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7/4/2019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EBC154-6848-214C-B925-399887F0DE31}" type="slidenum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cxnSp>
        <p:nvCxnSpPr>
          <p:cNvPr id="7" name="Straight Connector 6"/>
          <p:cNvCxnSpPr/>
          <p:nvPr/>
        </p:nvCxnSpPr>
        <p:spPr>
          <a:xfrm rot="5400000" flipV="1">
            <a:off x="10058400" y="59263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D20D1-FB23-684F-9AB5-129D6BD98B56}" type="datetimeFigureOut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7/4/2019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EBC154-6848-214C-B925-399887F0DE31}" type="slidenum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b="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D20D1-FB23-684F-9AB5-129D6BD98B56}" type="datetimeFigureOut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7/4/2019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EBC154-6848-214C-B925-399887F0DE31}" type="slidenum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0"/>
            <a:ext cx="12192000" cy="2257425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2443" y="2683193"/>
            <a:ext cx="11187112" cy="1463040"/>
          </a:xfrm>
        </p:spPr>
        <p:txBody>
          <a:bodyPr anchor="ctr">
            <a:normAutofit/>
          </a:bodyPr>
          <a:lstStyle>
            <a:lvl1pPr algn="ctr">
              <a:defRPr sz="5000" b="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Rectangle 9"/>
          <p:cNvSpPr/>
          <p:nvPr userDrawn="1"/>
        </p:nvSpPr>
        <p:spPr>
          <a:xfrm>
            <a:off x="0" y="4617721"/>
            <a:ext cx="12192000" cy="2257425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Oval 5"/>
          <p:cNvSpPr/>
          <p:nvPr userDrawn="1"/>
        </p:nvSpPr>
        <p:spPr>
          <a:xfrm>
            <a:off x="-1" y="4003358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24127" y="2286000"/>
            <a:ext cx="4754880" cy="402336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989320" y="2286000"/>
            <a:ext cx="475488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D20D1-FB23-684F-9AB5-129D6BD98B56}" type="datetimeFigureOut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7/4/2019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EBC154-6848-214C-B925-399887F0DE31}" type="slidenum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2300" b="0" cap="none" baseline="0">
                <a:solidFill>
                  <a:schemeClr val="accent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24128" y="2967788"/>
            <a:ext cx="4754880" cy="33415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990888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lang="en-US" sz="2300" b="0" kern="1200" cap="none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990888" y="2967788"/>
            <a:ext cx="4754880" cy="33415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D20D1-FB23-684F-9AB5-129D6BD98B56}" type="datetimeFigureOut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7/4/2019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EBC154-6848-214C-B925-399887F0DE31}" type="slidenum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D20D1-FB23-684F-9AB5-129D6BD98B56}" type="datetimeFigureOut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7/4/2019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EBC154-6848-214C-B925-399887F0DE31}" type="slidenum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Your_Turn_10min">
    <p:bg>
      <p:bgPr>
        <a:gradFill flip="none" rotWithShape="1">
          <a:gsLst>
            <a:gs pos="0">
              <a:schemeClr val="accent6">
                <a:lumMod val="5000"/>
                <a:lumOff val="95000"/>
              </a:schemeClr>
            </a:gs>
            <a:gs pos="74000">
              <a:schemeClr val="accent6">
                <a:lumMod val="45000"/>
                <a:lumOff val="55000"/>
              </a:schemeClr>
            </a:gs>
            <a:gs pos="83000">
              <a:schemeClr val="accent6">
                <a:lumMod val="45000"/>
                <a:lumOff val="55000"/>
              </a:schemeClr>
            </a:gs>
            <a:gs pos="100000">
              <a:schemeClr val="accent6">
                <a:lumMod val="30000"/>
                <a:lumOff val="70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D20D1-FB23-684F-9AB5-129D6BD98B56}" type="datetimeFigureOut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7/4/2019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EBC154-6848-214C-B925-399887F0DE31}" type="slidenum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1024128" y="585216"/>
            <a:ext cx="9720072" cy="1499616"/>
          </a:xfrm>
        </p:spPr>
        <p:txBody>
          <a:bodyPr>
            <a:normAutofit/>
          </a:bodyPr>
          <a:lstStyle>
            <a:lvl1pPr algn="ctr">
              <a:defRPr sz="6600">
                <a:solidFill>
                  <a:schemeClr val="accent4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Your Turn</a:t>
            </a:r>
          </a:p>
        </p:txBody>
      </p:sp>
      <p:pic>
        <p:nvPicPr>
          <p:cNvPr id="12" name="Timer_Black_W_10_Alarm-6.mov" descr="Timer_Black_W_10_Alarm-6.mov"/>
          <p:cNvPicPr>
            <a:picLocks/>
          </p:cNvPicPr>
          <p:nvPr userDrawn="1"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680030" y="5679830"/>
            <a:ext cx="2130970" cy="637613"/>
          </a:xfrm>
          <a:prstGeom prst="rect">
            <a:avLst/>
          </a:prstGeom>
          <a:ln w="12700">
            <a:solidFill>
              <a:srgbClr val="A6AAA9"/>
            </a:solidFill>
            <a:miter lim="400000"/>
          </a:ln>
        </p:spPr>
      </p:pic>
      <p:sp>
        <p:nvSpPr>
          <p:cNvPr id="18" name="Text Placeholder 17"/>
          <p:cNvSpPr>
            <a:spLocks noGrp="1"/>
          </p:cNvSpPr>
          <p:nvPr>
            <p:ph type="body" sz="quarter" idx="13" hasCustomPrompt="1"/>
          </p:nvPr>
        </p:nvSpPr>
        <p:spPr>
          <a:xfrm>
            <a:off x="1024128" y="2238375"/>
            <a:ext cx="9720072" cy="3178175"/>
          </a:xfrm>
        </p:spPr>
        <p:txBody>
          <a:bodyPr>
            <a:normAutofit/>
          </a:bodyPr>
          <a:lstStyle>
            <a:lvl1pPr>
              <a:defRPr sz="4800">
                <a:solidFill>
                  <a:schemeClr val="accent4">
                    <a:lumMod val="75000"/>
                  </a:schemeClr>
                </a:solidFill>
              </a:defRPr>
            </a:lvl1pPr>
            <a:lvl2pPr>
              <a:defRPr sz="28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US" dirty="0"/>
              <a:t>An exercise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>
                <p:cTn id="7" fill="hold" display="0">
                  <p:stCondLst>
                    <p:cond delay="indefinite"/>
                  </p:stCondLst>
                </p:cTn>
                <p:tgtEl>
                  <p:spTgt spid="12"/>
                </p:tgtEl>
              </p:cMediaNode>
            </p:video>
          </p:childTnLst>
        </p:cTn>
      </p:par>
    </p:tnLst>
  </p:timing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Your_Turn_5min">
    <p:bg>
      <p:bgPr>
        <a:gradFill flip="none" rotWithShape="1">
          <a:gsLst>
            <a:gs pos="0">
              <a:schemeClr val="accent6">
                <a:lumMod val="5000"/>
                <a:lumOff val="95000"/>
              </a:schemeClr>
            </a:gs>
            <a:gs pos="74000">
              <a:schemeClr val="accent6">
                <a:lumMod val="45000"/>
                <a:lumOff val="55000"/>
              </a:schemeClr>
            </a:gs>
            <a:gs pos="83000">
              <a:schemeClr val="accent6">
                <a:lumMod val="45000"/>
                <a:lumOff val="55000"/>
              </a:schemeClr>
            </a:gs>
            <a:gs pos="100000">
              <a:schemeClr val="accent6">
                <a:lumMod val="30000"/>
                <a:lumOff val="70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Timer_Black_W_10_Alarm-6">
            <a:hlinkClick r:id="" action="ppaction://media"/>
          </p:cNvPr>
          <p:cNvPicPr>
            <a:picLocks noChangeAspect="1"/>
          </p:cNvPicPr>
          <p:nvPr userDrawn="1"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680030" y="5679828"/>
            <a:ext cx="2130970" cy="637613"/>
          </a:xfrm>
          <a:prstGeom prst="rect">
            <a:avLst/>
          </a:prstGeom>
          <a:ln>
            <a:solidFill>
              <a:schemeClr val="bg1">
                <a:lumMod val="50000"/>
              </a:schemeClr>
            </a:solidFill>
          </a:ln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D20D1-FB23-684F-9AB5-129D6BD98B56}" type="datetimeFigureOut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7/4/2019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EBC154-6848-214C-B925-399887F0DE31}" type="slidenum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1024128" y="585216"/>
            <a:ext cx="9720072" cy="1499616"/>
          </a:xfrm>
        </p:spPr>
        <p:txBody>
          <a:bodyPr>
            <a:normAutofit/>
          </a:bodyPr>
          <a:lstStyle>
            <a:lvl1pPr algn="ctr">
              <a:defRPr sz="6600">
                <a:solidFill>
                  <a:schemeClr val="accent4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Your Turn</a:t>
            </a:r>
          </a:p>
        </p:txBody>
      </p:sp>
      <p:pic>
        <p:nvPicPr>
          <p:cNvPr id="8" name="Timer_Black_W_10_Alarm-6.mov" descr="Timer_Black_W_10_Alarm-6.mov"/>
          <p:cNvPicPr>
            <a:picLocks/>
          </p:cNvPicPr>
          <p:nvPr userDrawn="1"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9088406" y="11645648"/>
            <a:ext cx="4544635" cy="1359812"/>
          </a:xfrm>
          <a:prstGeom prst="rect">
            <a:avLst/>
          </a:prstGeom>
          <a:ln w="12700">
            <a:solidFill>
              <a:srgbClr val="A6AAA9"/>
            </a:solidFill>
            <a:miter lim="400000"/>
          </a:ln>
        </p:spPr>
      </p:pic>
      <p:sp>
        <p:nvSpPr>
          <p:cNvPr id="10" name="Text Placeholder 17"/>
          <p:cNvSpPr>
            <a:spLocks noGrp="1"/>
          </p:cNvSpPr>
          <p:nvPr>
            <p:ph type="body" sz="quarter" idx="13" hasCustomPrompt="1"/>
          </p:nvPr>
        </p:nvSpPr>
        <p:spPr>
          <a:xfrm>
            <a:off x="1024128" y="2238375"/>
            <a:ext cx="9720072" cy="3178175"/>
          </a:xfrm>
        </p:spPr>
        <p:txBody>
          <a:bodyPr>
            <a:normAutofit/>
          </a:bodyPr>
          <a:lstStyle>
            <a:lvl1pPr>
              <a:defRPr sz="4800">
                <a:solidFill>
                  <a:schemeClr val="accent4">
                    <a:lumMod val="75000"/>
                  </a:schemeClr>
                </a:solidFill>
              </a:defRPr>
            </a:lvl1pPr>
            <a:lvl2pPr>
              <a:defRPr sz="28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US" dirty="0"/>
              <a:t>An exercise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0000000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>
                <p:cTn id="7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13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  <p:extLst>
    <p:ext uri="{DCECCB84-F9BA-43D5-87BE-67443E8EF086}">
      <p15:sldGuideLst xmlns:p15="http://schemas.microsoft.com/office/powerpoint/2012/main"/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286000"/>
            <a:ext cx="9720073" cy="4023360"/>
          </a:xfrm>
          <a:prstGeom prst="rect">
            <a:avLst/>
          </a:prstGeom>
        </p:spPr>
        <p:txBody>
          <a:bodyPr vert="horz" lIns="45720" tIns="45720" rIns="4572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24129" y="6470704"/>
            <a:ext cx="2154143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F50D20D1-FB23-684F-9AB5-129D6BD98B56}" type="datetimeFigureOut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7/4/2019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842932" y="6470704"/>
            <a:ext cx="5901459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cap="all" baseline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837333" y="6470704"/>
            <a:ext cx="973667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E7EBC154-6848-214C-B925-399887F0DE31}" type="slidenum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cxnSp>
        <p:nvCxnSpPr>
          <p:cNvPr id="7" name="Straight Connector 6"/>
          <p:cNvCxnSpPr/>
          <p:nvPr/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446240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73" r:id="rId8"/>
    <p:sldLayoutId id="2147483674" r:id="rId9"/>
    <p:sldLayoutId id="2147483675" r:id="rId10"/>
    <p:sldLayoutId id="2147483676" r:id="rId11"/>
    <p:sldLayoutId id="2147483668" r:id="rId12"/>
    <p:sldLayoutId id="2147483669" r:id="rId13"/>
    <p:sldLayoutId id="2147483670" r:id="rId14"/>
    <p:sldLayoutId id="2147483671" r:id="rId15"/>
    <p:sldLayoutId id="2147483672" r:id="rId16"/>
  </p:sldLayoutIdLst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5000" kern="1200" cap="none" spc="100" baseline="0">
          <a:solidFill>
            <a:schemeClr val="tx1">
              <a:lumMod val="95000"/>
              <a:lumOff val="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Tw Cen MT" panose="020B0602020104020603" pitchFamily="34" charset="0"/>
        <a:buChar char=" 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26517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4480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59436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77724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91440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060704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216152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13624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tif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tiff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tiff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9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tiff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tiff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tiff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tif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tif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BE21EB-9D6E-D849-996D-9189EB63587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b="1" dirty="0"/>
              <a:t>Laboratory Medicine Core Data Analysis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14B71DB-1783-DE4F-8447-5E7A1A5DC08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sz="2800" dirty="0"/>
              <a:t>Lesson 3</a:t>
            </a:r>
          </a:p>
          <a:p>
            <a:r>
              <a:rPr lang="en-US" sz="2800" b="1" dirty="0">
                <a:cs typeface="Calibri" panose="020F0502020204030204" pitchFamily="34" charset="0"/>
              </a:rPr>
              <a:t>Importing Data</a:t>
            </a:r>
          </a:p>
        </p:txBody>
      </p:sp>
    </p:spTree>
    <p:extLst>
      <p:ext uri="{BB962C8B-B14F-4D97-AF65-F5344CB8AC3E}">
        <p14:creationId xmlns:p14="http://schemas.microsoft.com/office/powerpoint/2010/main" val="170871149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43E185-1B83-5743-A3CC-556F8DCF47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Your Turn #2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E42B5B7-F1C8-2541-A9A6-6EB4644F049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26364" y="4773169"/>
            <a:ext cx="9019032" cy="2084831"/>
          </a:xfrm>
        </p:spPr>
        <p:txBody>
          <a:bodyPr>
            <a:normAutofit fontScale="62500" lnSpcReduction="20000"/>
          </a:bodyPr>
          <a:lstStyle/>
          <a:p>
            <a:pPr marL="457200" indent="-457200">
              <a:buClr>
                <a:schemeClr val="accent4">
                  <a:lumMod val="75000"/>
                </a:schemeClr>
              </a:buClr>
              <a:buAutoNum type="arabicPeriod"/>
            </a:pPr>
            <a:r>
              <a:rPr lang="en-US" dirty="0"/>
              <a:t> Find and import the orders data set and store in an object called ”orders”</a:t>
            </a:r>
          </a:p>
          <a:p>
            <a:pPr marL="457200" indent="-457200">
              <a:buClr>
                <a:schemeClr val="accent4">
                  <a:lumMod val="75000"/>
                </a:schemeClr>
              </a:buClr>
              <a:buAutoNum type="arabicPeriod"/>
            </a:pPr>
            <a:r>
              <a:rPr lang="en-US" dirty="0"/>
              <a:t> View the data by clicking on the object name in the environment tab</a:t>
            </a:r>
          </a:p>
          <a:p>
            <a:pPr marL="457200" indent="-457200">
              <a:buClr>
                <a:schemeClr val="accent4">
                  <a:lumMod val="75000"/>
                </a:schemeClr>
              </a:buClr>
              <a:buAutoNum type="arabicPeriod"/>
            </a:pPr>
            <a:r>
              <a:rPr lang="en-US" dirty="0"/>
              <a:t> Run the summary function on the data</a:t>
            </a:r>
          </a:p>
          <a:p>
            <a:pPr>
              <a:buClr>
                <a:schemeClr val="accent4">
                  <a:lumMod val="75000"/>
                </a:schemeClr>
              </a:buClr>
            </a:pPr>
            <a:endParaRPr lang="en-US" dirty="0"/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8F58D175-5DC4-8B4E-A428-47030A5081A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48749510"/>
              </p:ext>
            </p:extLst>
          </p:nvPr>
        </p:nvGraphicFramePr>
        <p:xfrm>
          <a:off x="626364" y="1933571"/>
          <a:ext cx="10515600" cy="273939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831578">
                  <a:extLst>
                    <a:ext uri="{9D8B030D-6E8A-4147-A177-3AD203B41FA5}">
                      <a16:colId xmlns:a16="http://schemas.microsoft.com/office/drawing/2014/main" val="1278049141"/>
                    </a:ext>
                  </a:extLst>
                </a:gridCol>
                <a:gridCol w="940904">
                  <a:extLst>
                    <a:ext uri="{9D8B030D-6E8A-4147-A177-3AD203B41FA5}">
                      <a16:colId xmlns:a16="http://schemas.microsoft.com/office/drawing/2014/main" val="2590243635"/>
                    </a:ext>
                  </a:extLst>
                </a:gridCol>
                <a:gridCol w="1732718">
                  <a:extLst>
                    <a:ext uri="{9D8B030D-6E8A-4147-A177-3AD203B41FA5}">
                      <a16:colId xmlns:a16="http://schemas.microsoft.com/office/drawing/2014/main" val="4222475843"/>
                    </a:ext>
                  </a:extLst>
                </a:gridCol>
                <a:gridCol w="1168400">
                  <a:extLst>
                    <a:ext uri="{9D8B030D-6E8A-4147-A177-3AD203B41FA5}">
                      <a16:colId xmlns:a16="http://schemas.microsoft.com/office/drawing/2014/main" val="2431242084"/>
                    </a:ext>
                  </a:extLst>
                </a:gridCol>
                <a:gridCol w="1352830">
                  <a:extLst>
                    <a:ext uri="{9D8B030D-6E8A-4147-A177-3AD203B41FA5}">
                      <a16:colId xmlns:a16="http://schemas.microsoft.com/office/drawing/2014/main" val="482466290"/>
                    </a:ext>
                  </a:extLst>
                </a:gridCol>
                <a:gridCol w="983970">
                  <a:extLst>
                    <a:ext uri="{9D8B030D-6E8A-4147-A177-3AD203B41FA5}">
                      <a16:colId xmlns:a16="http://schemas.microsoft.com/office/drawing/2014/main" val="980206731"/>
                    </a:ext>
                  </a:extLst>
                </a:gridCol>
                <a:gridCol w="1168400">
                  <a:extLst>
                    <a:ext uri="{9D8B030D-6E8A-4147-A177-3AD203B41FA5}">
                      <a16:colId xmlns:a16="http://schemas.microsoft.com/office/drawing/2014/main" val="3867882866"/>
                    </a:ext>
                  </a:extLst>
                </a:gridCol>
                <a:gridCol w="1168400">
                  <a:extLst>
                    <a:ext uri="{9D8B030D-6E8A-4147-A177-3AD203B41FA5}">
                      <a16:colId xmlns:a16="http://schemas.microsoft.com/office/drawing/2014/main" val="3395639965"/>
                    </a:ext>
                  </a:extLst>
                </a:gridCol>
                <a:gridCol w="1168400">
                  <a:extLst>
                    <a:ext uri="{9D8B030D-6E8A-4147-A177-3AD203B41FA5}">
                      <a16:colId xmlns:a16="http://schemas.microsoft.com/office/drawing/2014/main" val="4258427521"/>
                    </a:ext>
                  </a:extLst>
                </a:gridCol>
              </a:tblGrid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order_id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patient_id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 dirty="0">
                          <a:effectLst/>
                        </a:rPr>
                        <a:t>description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proc_code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order_class_c_descr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lab_status_c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lab_status_c_descr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order_status_c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 dirty="0" err="1">
                          <a:effectLst/>
                        </a:rPr>
                        <a:t>order_status_c_descr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765518501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</a:rPr>
                        <a:t>19766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</a:rPr>
                        <a:t>511388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 dirty="0">
                          <a:effectLst/>
                        </a:rPr>
                        <a:t>PROTHROMBIN TIME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PRO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Normal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</a:rPr>
                        <a:t>4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Canceled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894346188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</a:rPr>
                        <a:t>88444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</a:rPr>
                        <a:t>511388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 dirty="0">
                          <a:effectLst/>
                        </a:rPr>
                        <a:t>BASIC METABOLIC PANEL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BMP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 dirty="0">
                          <a:effectLst/>
                        </a:rPr>
                        <a:t>Normal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</a:rPr>
                        <a:t>4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Canceled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452996072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</a:rPr>
                        <a:t>40477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</a:rPr>
                        <a:t>508061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THYROID STIMULATING HORMONE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 dirty="0">
                          <a:effectLst/>
                        </a:rPr>
                        <a:t>TSH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Normal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</a:rPr>
                        <a:t>3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Final result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</a:rPr>
                        <a:t>5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Completed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982979411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</a:rPr>
                        <a:t>97641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</a:rPr>
                        <a:t>508061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T4, FREE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T4FR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Normal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</a:rPr>
                        <a:t>3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Final result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</a:rPr>
                        <a:t>5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Completed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956865920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</a:rPr>
                        <a:t>99868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</a:rPr>
                        <a:t>505646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 dirty="0">
                          <a:effectLst/>
                        </a:rPr>
                        <a:t>COMPREHENSIVE METABOLIC PANEL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 dirty="0">
                          <a:effectLst/>
                        </a:rPr>
                        <a:t>COMP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Normal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</a:rPr>
                        <a:t>3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Final result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</a:rPr>
                        <a:t>5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 dirty="0">
                          <a:effectLst/>
                        </a:rPr>
                        <a:t>Completed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89393072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9770460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6A7412-46F9-DF45-999F-987F6F1D13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View a quick summary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2D1B83-8A58-B441-8D6C-5B579DB399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4127" y="4971288"/>
            <a:ext cx="9720073" cy="1536191"/>
          </a:xfrm>
        </p:spPr>
        <p:txBody>
          <a:bodyPr>
            <a:normAutofit lnSpcReduction="10000"/>
          </a:bodyPr>
          <a:lstStyle/>
          <a:p>
            <a:r>
              <a:rPr lang="en-US" dirty="0"/>
              <a:t>summary( ) function outputs quick statistical summaries for numerical and timestamp fields</a:t>
            </a:r>
          </a:p>
          <a:p>
            <a:r>
              <a:rPr lang="en-US" dirty="0"/>
              <a:t>Provides limited data (only a count) for character fields</a:t>
            </a:r>
          </a:p>
          <a:p>
            <a:r>
              <a:rPr lang="en-US" dirty="0"/>
              <a:t>Will provide counts of different categories for factor fields (categorical)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9191FC3-1195-3548-91A8-668BC7E4A09E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407544" y="1743085"/>
            <a:ext cx="5376912" cy="3030083"/>
          </a:xfrm>
          <a:prstGeom prst="rect">
            <a:avLst/>
          </a:prstGeom>
        </p:spPr>
      </p:pic>
      <p:grpSp>
        <p:nvGrpSpPr>
          <p:cNvPr id="7" name="Group 6">
            <a:extLst>
              <a:ext uri="{FF2B5EF4-FFF2-40B4-BE49-F238E27FC236}">
                <a16:creationId xmlns:a16="http://schemas.microsoft.com/office/drawing/2014/main" id="{682112BC-1C33-5742-8C95-E4EB2F46052D}"/>
              </a:ext>
            </a:extLst>
          </p:cNvPr>
          <p:cNvGrpSpPr/>
          <p:nvPr/>
        </p:nvGrpSpPr>
        <p:grpSpPr>
          <a:xfrm>
            <a:off x="4892040" y="2849880"/>
            <a:ext cx="2194560" cy="2121408"/>
            <a:chOff x="4892040" y="2849880"/>
            <a:chExt cx="2194560" cy="2121408"/>
          </a:xfrm>
        </p:grpSpPr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328742BC-5184-A04F-9B47-751D45BFD5ED}"/>
                </a:ext>
              </a:extLst>
            </p:cNvPr>
            <p:cNvSpPr/>
            <p:nvPr/>
          </p:nvSpPr>
          <p:spPr>
            <a:xfrm>
              <a:off x="4892040" y="2849880"/>
              <a:ext cx="1463040" cy="579120"/>
            </a:xfrm>
            <a:prstGeom prst="ellipse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A0C8923B-C0D3-5045-B06B-17D79579394E}"/>
                </a:ext>
              </a:extLst>
            </p:cNvPr>
            <p:cNvSpPr/>
            <p:nvPr/>
          </p:nvSpPr>
          <p:spPr>
            <a:xfrm>
              <a:off x="5623560" y="4392168"/>
              <a:ext cx="1463040" cy="579120"/>
            </a:xfrm>
            <a:prstGeom prst="ellipse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2539012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059213-5F79-C346-B317-C50D38DCB2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NA?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4B38EA9-92B4-7E4B-948D-B175808E83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“Not available”</a:t>
            </a:r>
          </a:p>
          <a:p>
            <a:pPr lvl="1"/>
            <a:r>
              <a:rPr lang="en-US" dirty="0"/>
              <a:t>Equivalent to NULL in some other languages</a:t>
            </a:r>
          </a:p>
          <a:p>
            <a:r>
              <a:rPr lang="en-US" dirty="0"/>
              <a:t>Represents missing values</a:t>
            </a:r>
          </a:p>
        </p:txBody>
      </p:sp>
    </p:spTree>
    <p:extLst>
      <p:ext uri="{BB962C8B-B14F-4D97-AF65-F5344CB8AC3E}">
        <p14:creationId xmlns:p14="http://schemas.microsoft.com/office/powerpoint/2010/main" val="366122866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1018" y="2926081"/>
            <a:ext cx="11187112" cy="1463040"/>
          </a:xfrm>
        </p:spPr>
        <p:txBody>
          <a:bodyPr/>
          <a:lstStyle/>
          <a:p>
            <a:r>
              <a:rPr lang="en-US" dirty="0"/>
              <a:t>Tabulating Data</a:t>
            </a:r>
            <a:br>
              <a:rPr lang="en-US" dirty="0"/>
            </a:b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356963245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0197A078-76AE-F04D-85A6-10B2F6060F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Orders Data Set</a:t>
            </a:r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1A84E9E3-9803-3F47-9769-E105F2C56BCC}"/>
              </a:ext>
            </a:extLst>
          </p:cNvPr>
          <p:cNvGraphicFramePr>
            <a:graphicFrameLocks noGrp="1"/>
          </p:cNvGraphicFramePr>
          <p:nvPr/>
        </p:nvGraphicFramePr>
        <p:xfrm>
          <a:off x="4407407" y="1963739"/>
          <a:ext cx="7595651" cy="4685252"/>
        </p:xfrm>
        <a:graphic>
          <a:graphicData uri="http://schemas.openxmlformats.org/drawingml/2006/table">
            <a:tbl>
              <a:tblPr/>
              <a:tblGrid>
                <a:gridCol w="383933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75631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30108"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1400" b="1" u="none" strike="noStrike" dirty="0">
                          <a:effectLst/>
                        </a:rPr>
                        <a:t>Variable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493" marR="6493" marT="6493" marB="0" anchor="ctr"/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1400" b="1" u="none" strike="noStrike" dirty="0">
                          <a:effectLst/>
                        </a:rPr>
                        <a:t>Description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493" marR="6493" marT="6493" marB="0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23716">
                <a:tc>
                  <a:txBody>
                    <a:bodyPr/>
                    <a:lstStyle/>
                    <a:p>
                      <a:pPr algn="l" fontAlgn="t"/>
                      <a:r>
                        <a:rPr lang="en-US" sz="1400" u="none" strike="noStrike">
                          <a:effectLst/>
                        </a:rPr>
                        <a:t>order_id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493" marR="6493" marT="6493" marB="0"/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1400" u="none" strike="noStrike">
                          <a:effectLst/>
                        </a:rPr>
                        <a:t>Key for order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493" marR="6493" marT="6493" marB="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23716"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1400" u="none" strike="noStrike">
                          <a:effectLst/>
                        </a:rPr>
                        <a:t>patient_id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493" marR="6493" marT="6493" marB="0" anchor="ctr"/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1400" u="none" strike="noStrike">
                          <a:effectLst/>
                        </a:rPr>
                        <a:t>Key for patient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493" marR="6493" marT="6493" marB="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23716"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1400" u="none" strike="noStrike">
                          <a:effectLst/>
                        </a:rPr>
                        <a:t>description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493" marR="6493" marT="6493" marB="0" anchor="ctr"/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1400" u="none" strike="noStrike">
                          <a:effectLst/>
                        </a:rPr>
                        <a:t>Text description of lab test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493" marR="6493" marT="6493" marB="0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23716"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1400" u="none" strike="noStrike">
                          <a:effectLst/>
                        </a:rPr>
                        <a:t>proc_code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493" marR="6493" marT="6493" marB="0" anchor="ctr"/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1400" u="none" strike="noStrike">
                          <a:effectLst/>
                        </a:rPr>
                        <a:t>Procedure code for lab test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493" marR="6493" marT="6493" marB="0"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41040"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1400" u="none" strike="noStrike" dirty="0" err="1">
                          <a:effectLst/>
                        </a:rPr>
                        <a:t>order_class_c_descr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493" marR="6493" marT="6493" marB="0" anchor="ctr"/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1400" u="none" strike="noStrike">
                          <a:effectLst/>
                        </a:rPr>
                        <a:t>Setting test is intended to be performed in (eg. Normal = regular blood draw)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493" marR="6493" marT="6493" marB="0"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23716"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1400" u="none" strike="noStrike">
                          <a:effectLst/>
                        </a:rPr>
                        <a:t>lab_status_c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493" marR="6493" marT="6493" marB="0" anchor="ctr"/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1400" u="none" strike="noStrike">
                          <a:effectLst/>
                        </a:rPr>
                        <a:t>Code for status of laboratory result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493" marR="6493" marT="6493" marB="0" anchor="ctr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23716"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1400" u="none" strike="noStrike">
                          <a:effectLst/>
                        </a:rPr>
                        <a:t>lab_status_c_descr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493" marR="6493" marT="6493" marB="0" anchor="ctr"/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1400" u="none" strike="noStrike">
                          <a:effectLst/>
                        </a:rPr>
                        <a:t>Status of laboratory result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493" marR="6493" marT="6493" marB="0" anchor="ctr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23716"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1400" u="none" strike="noStrike">
                          <a:effectLst/>
                        </a:rPr>
                        <a:t>order_status_c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493" marR="6493" marT="6493" marB="0" anchor="ctr"/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1400" u="none" strike="noStrike">
                          <a:effectLst/>
                        </a:rPr>
                        <a:t>Code for status of order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493" marR="6493" marT="6493" marB="0" anchor="ctr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223716"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1400" u="none" strike="noStrike">
                          <a:effectLst/>
                        </a:rPr>
                        <a:t>order_status_c_descr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493" marR="6493" marT="6493" marB="0" anchor="ctr"/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1400" u="none" strike="noStrike">
                          <a:effectLst/>
                        </a:rPr>
                        <a:t>Status of order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493" marR="6493" marT="6493" marB="0" anchor="ctr"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223716"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1400" u="none" strike="noStrike">
                          <a:effectLst/>
                        </a:rPr>
                        <a:t>reason_for_canc_c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493" marR="6493" marT="6493" marB="0" anchor="ctr"/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1400" u="none" strike="noStrike">
                          <a:effectLst/>
                        </a:rPr>
                        <a:t>Code for cancellation reason (if applicable)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493" marR="6493" marT="6493" marB="0" anchor="ctr"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223716"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1400" u="none" strike="noStrike">
                          <a:effectLst/>
                        </a:rPr>
                        <a:t>reason_for_canc_c_descr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493" marR="6493" marT="6493" marB="0" anchor="ctr"/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1400" u="none" strike="noStrike">
                          <a:effectLst/>
                        </a:rPr>
                        <a:t>Cancellation reason (if applicable)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493" marR="6493" marT="6493" marB="0" anchor="ctr"/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223716"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1400" u="none" strike="noStrike">
                          <a:effectLst/>
                        </a:rPr>
                        <a:t>order_time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493" marR="6493" marT="6493" marB="0" anchor="ctr"/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1400" u="none" strike="noStrike">
                          <a:effectLst/>
                        </a:rPr>
                        <a:t>Timestamp for time of original test order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493" marR="6493" marT="6493" marB="0" anchor="ctr"/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223716"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1400" u="none" strike="noStrike">
                          <a:effectLst/>
                        </a:rPr>
                        <a:t>result_time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493" marR="6493" marT="6493" marB="0" anchor="ctr"/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1400" u="none" strike="noStrike">
                          <a:effectLst/>
                        </a:rPr>
                        <a:t>Timestamp for most recent result in the record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493" marR="6493" marT="6493" marB="0" anchor="ctr"/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  <a:tr h="441040"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1400" u="none" strike="noStrike">
                          <a:effectLst/>
                        </a:rPr>
                        <a:t>review_time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493" marR="6493" marT="6493" marB="0" anchor="ctr"/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1400" u="none" strike="noStrike">
                          <a:effectLst/>
                        </a:rPr>
                        <a:t>Timestamp for provider acknowledgment of review of result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493" marR="6493" marT="6493" marB="0" anchor="ctr"/>
                </a:tc>
                <a:extLst>
                  <a:ext uri="{0D108BD9-81ED-4DB2-BD59-A6C34878D82A}">
                    <a16:rowId xmlns:a16="http://schemas.microsoft.com/office/drawing/2014/main" val="10014"/>
                  </a:ext>
                </a:extLst>
              </a:tr>
              <a:tr h="223716"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1400" u="none" strike="noStrike">
                          <a:effectLst/>
                        </a:rPr>
                        <a:t>department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493" marR="6493" marT="6493" marB="0" anchor="ctr"/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1400" u="none" strike="noStrike">
                          <a:effectLst/>
                        </a:rPr>
                        <a:t>Clinic associated with test order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493" marR="6493" marT="6493" marB="0" anchor="ctr"/>
                </a:tc>
                <a:extLst>
                  <a:ext uri="{0D108BD9-81ED-4DB2-BD59-A6C34878D82A}">
                    <a16:rowId xmlns:a16="http://schemas.microsoft.com/office/drawing/2014/main" val="10015"/>
                  </a:ext>
                </a:extLst>
              </a:tr>
              <a:tr h="441040"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1400" u="none" strike="noStrike">
                          <a:effectLst/>
                        </a:rPr>
                        <a:t>ordering_route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493" marR="6493" marT="6493" marB="0" anchor="ctr"/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1400" u="none" strike="noStrike">
                          <a:effectLst/>
                        </a:rPr>
                        <a:t>Structure/menu in health record from which order was placed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493" marR="6493" marT="6493" marB="0" anchor="ctr"/>
                </a:tc>
                <a:extLst>
                  <a:ext uri="{0D108BD9-81ED-4DB2-BD59-A6C34878D82A}">
                    <a16:rowId xmlns:a16="http://schemas.microsoft.com/office/drawing/2014/main" val="10016"/>
                  </a:ext>
                </a:extLst>
              </a:tr>
              <a:tr h="223716"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1400" u="none" strike="noStrike">
                          <a:effectLst/>
                        </a:rPr>
                        <a:t>pref_list_type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493" marR="6493" marT="6493" marB="0" anchor="ctr"/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1400" u="none" strike="noStrike" dirty="0">
                          <a:effectLst/>
                        </a:rPr>
                        <a:t>Category of preference list (if applicable)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493" marR="6493" marT="6493" marB="0" anchor="ctr"/>
                </a:tc>
                <a:extLst>
                  <a:ext uri="{0D108BD9-81ED-4DB2-BD59-A6C34878D82A}">
                    <a16:rowId xmlns:a16="http://schemas.microsoft.com/office/drawing/2014/main" val="10017"/>
                  </a:ext>
                </a:extLst>
              </a:tr>
            </a:tbl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90169414-A87D-1641-AB82-90E54FB185D8}"/>
              </a:ext>
            </a:extLst>
          </p:cNvPr>
          <p:cNvSpPr txBox="1"/>
          <p:nvPr/>
        </p:nvSpPr>
        <p:spPr>
          <a:xfrm>
            <a:off x="483326" y="1890319"/>
            <a:ext cx="3924081" cy="48320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Data set of outpatient laboratory orders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45,000 rows x 17 columns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Queried from Epic orders data (Clarity)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Deidentified and time shifted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Includes timestamps for lab order, result, and provider review</a:t>
            </a:r>
          </a:p>
        </p:txBody>
      </p:sp>
    </p:spTree>
    <p:extLst>
      <p:ext uri="{BB962C8B-B14F-4D97-AF65-F5344CB8AC3E}">
        <p14:creationId xmlns:p14="http://schemas.microsoft.com/office/powerpoint/2010/main" val="317973877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03499A-D945-944C-975A-62ECB9D882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Create a one variable table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7206B2E-01B7-204F-BF79-A3BA497B7B7A}"/>
              </a:ext>
            </a:extLst>
          </p:cNvPr>
          <p:cNvSpPr/>
          <p:nvPr/>
        </p:nvSpPr>
        <p:spPr>
          <a:xfrm>
            <a:off x="1417984" y="3687936"/>
            <a:ext cx="8759686" cy="133847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D3F605D3-E5BF-114F-8DB2-E686547B4768}"/>
              </a:ext>
            </a:extLst>
          </p:cNvPr>
          <p:cNvSpPr txBox="1">
            <a:spLocks/>
          </p:cNvSpPr>
          <p:nvPr/>
        </p:nvSpPr>
        <p:spPr>
          <a:xfrm>
            <a:off x="1557959" y="4126798"/>
            <a:ext cx="8587407" cy="87464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5400" dirty="0" err="1">
                <a:latin typeface="Monaco" pitchFamily="2" charset="77"/>
              </a:rPr>
              <a:t>tabyl</a:t>
            </a:r>
            <a:r>
              <a:rPr lang="en-US" sz="5400" dirty="0">
                <a:latin typeface="Monaco" pitchFamily="2" charset="77"/>
              </a:rPr>
              <a:t>(orders, department)</a:t>
            </a:r>
          </a:p>
        </p:txBody>
      </p:sp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165265AA-594B-7745-BD4D-33A8AC5E429C}"/>
              </a:ext>
            </a:extLst>
          </p:cNvPr>
          <p:cNvSpPr/>
          <p:nvPr/>
        </p:nvSpPr>
        <p:spPr>
          <a:xfrm>
            <a:off x="3990563" y="2207369"/>
            <a:ext cx="1325218" cy="1338470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/>
              <a:t>Data frame</a:t>
            </a:r>
          </a:p>
        </p:txBody>
      </p:sp>
      <p:sp>
        <p:nvSpPr>
          <p:cNvPr id="14" name="Triangle 13">
            <a:extLst>
              <a:ext uri="{FF2B5EF4-FFF2-40B4-BE49-F238E27FC236}">
                <a16:creationId xmlns:a16="http://schemas.microsoft.com/office/drawing/2014/main" id="{4BB00694-796A-2B4A-938D-C5CEAFE6E39A}"/>
              </a:ext>
            </a:extLst>
          </p:cNvPr>
          <p:cNvSpPr/>
          <p:nvPr/>
        </p:nvSpPr>
        <p:spPr>
          <a:xfrm rot="10800000">
            <a:off x="4567033" y="3537988"/>
            <a:ext cx="172278" cy="479528"/>
          </a:xfrm>
          <a:prstGeom prst="triangl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ounded Rectangle 14">
            <a:extLst>
              <a:ext uri="{FF2B5EF4-FFF2-40B4-BE49-F238E27FC236}">
                <a16:creationId xmlns:a16="http://schemas.microsoft.com/office/drawing/2014/main" id="{73F25ADF-8537-8640-8D94-9ED27DBEA9DA}"/>
              </a:ext>
            </a:extLst>
          </p:cNvPr>
          <p:cNvSpPr/>
          <p:nvPr/>
        </p:nvSpPr>
        <p:spPr>
          <a:xfrm>
            <a:off x="7041879" y="2199518"/>
            <a:ext cx="1426266" cy="1338470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/>
              <a:t>Row variable</a:t>
            </a:r>
          </a:p>
        </p:txBody>
      </p:sp>
      <p:sp>
        <p:nvSpPr>
          <p:cNvPr id="16" name="Triangle 15">
            <a:extLst>
              <a:ext uri="{FF2B5EF4-FFF2-40B4-BE49-F238E27FC236}">
                <a16:creationId xmlns:a16="http://schemas.microsoft.com/office/drawing/2014/main" id="{01D8F106-680F-0A40-A3AD-4E799D368A67}"/>
              </a:ext>
            </a:extLst>
          </p:cNvPr>
          <p:cNvSpPr/>
          <p:nvPr/>
        </p:nvSpPr>
        <p:spPr>
          <a:xfrm rot="10800000">
            <a:off x="7719397" y="3530137"/>
            <a:ext cx="172278" cy="479528"/>
          </a:xfrm>
          <a:prstGeom prst="triangl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A737F5B6-A97F-B249-A4C4-A5A97047F87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06415" y="189228"/>
            <a:ext cx="1096303" cy="12607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234659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90564-63A3-844C-927D-C6A592E134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505949" cy="1325563"/>
          </a:xfrm>
        </p:spPr>
        <p:txBody>
          <a:bodyPr>
            <a:normAutofit fontScale="90000"/>
          </a:bodyPr>
          <a:lstStyle/>
          <a:p>
            <a:r>
              <a:rPr lang="en-US" dirty="0"/>
              <a:t>Two variable tables can help answer simple questions quickly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6AE98E-4365-B14F-A380-A3E7F22E4E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572606"/>
          </a:xfrm>
        </p:spPr>
        <p:txBody>
          <a:bodyPr/>
          <a:lstStyle/>
          <a:p>
            <a:pPr marL="0" indent="0" algn="ctr">
              <a:buNone/>
            </a:pPr>
            <a:r>
              <a:rPr lang="en-US" dirty="0"/>
              <a:t>Which clinic cancelled the highest number of lab orders?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DE9CF3C-AEF3-9D47-9C35-0C410F661133}"/>
              </a:ext>
            </a:extLst>
          </p:cNvPr>
          <p:cNvSpPr/>
          <p:nvPr/>
        </p:nvSpPr>
        <p:spPr>
          <a:xfrm>
            <a:off x="1417984" y="3894706"/>
            <a:ext cx="8759686" cy="133847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42A63531-A6B3-4842-B971-4743D70E2FE5}"/>
              </a:ext>
            </a:extLst>
          </p:cNvPr>
          <p:cNvSpPr txBox="1">
            <a:spLocks/>
          </p:cNvSpPr>
          <p:nvPr/>
        </p:nvSpPr>
        <p:spPr>
          <a:xfrm>
            <a:off x="1417984" y="4070591"/>
            <a:ext cx="8759686" cy="1260749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5400" dirty="0" err="1">
                <a:latin typeface="Monaco" pitchFamily="2" charset="77"/>
              </a:rPr>
              <a:t>tabyl</a:t>
            </a:r>
            <a:r>
              <a:rPr lang="en-US" sz="5400" dirty="0">
                <a:latin typeface="Monaco" pitchFamily="2" charset="77"/>
              </a:rPr>
              <a:t>(orders, department, </a:t>
            </a:r>
            <a:r>
              <a:rPr lang="en-US" sz="5400" dirty="0" err="1">
                <a:latin typeface="Monaco" pitchFamily="2" charset="77"/>
              </a:rPr>
              <a:t>order_status_c_descr</a:t>
            </a:r>
            <a:r>
              <a:rPr lang="en-US" sz="5400" dirty="0">
                <a:latin typeface="Monaco" pitchFamily="2" charset="77"/>
              </a:rPr>
              <a:t>)</a:t>
            </a: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F3A64EDF-A071-D349-A4E4-F582FC0C314E}"/>
              </a:ext>
            </a:extLst>
          </p:cNvPr>
          <p:cNvSpPr/>
          <p:nvPr/>
        </p:nvSpPr>
        <p:spPr>
          <a:xfrm>
            <a:off x="4323521" y="2260444"/>
            <a:ext cx="1325218" cy="1338470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/>
              <a:t>Data frame</a:t>
            </a:r>
          </a:p>
        </p:txBody>
      </p:sp>
      <p:sp>
        <p:nvSpPr>
          <p:cNvPr id="9" name="Triangle 8">
            <a:extLst>
              <a:ext uri="{FF2B5EF4-FFF2-40B4-BE49-F238E27FC236}">
                <a16:creationId xmlns:a16="http://schemas.microsoft.com/office/drawing/2014/main" id="{8EE4A8C1-1E71-7E41-9625-B7C020D60074}"/>
              </a:ext>
            </a:extLst>
          </p:cNvPr>
          <p:cNvSpPr/>
          <p:nvPr/>
        </p:nvSpPr>
        <p:spPr>
          <a:xfrm rot="10800000">
            <a:off x="4899991" y="3591063"/>
            <a:ext cx="172278" cy="479528"/>
          </a:xfrm>
          <a:prstGeom prst="triangl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9319766D-7376-9E47-934F-9DC095202042}"/>
              </a:ext>
            </a:extLst>
          </p:cNvPr>
          <p:cNvSpPr/>
          <p:nvPr/>
        </p:nvSpPr>
        <p:spPr>
          <a:xfrm>
            <a:off x="6861312" y="2260444"/>
            <a:ext cx="1426266" cy="1338470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/>
              <a:t>Row variable</a:t>
            </a:r>
          </a:p>
        </p:txBody>
      </p:sp>
      <p:sp>
        <p:nvSpPr>
          <p:cNvPr id="11" name="Triangle 10">
            <a:extLst>
              <a:ext uri="{FF2B5EF4-FFF2-40B4-BE49-F238E27FC236}">
                <a16:creationId xmlns:a16="http://schemas.microsoft.com/office/drawing/2014/main" id="{4AB1B214-37C7-A54D-B440-560823EE78B6}"/>
              </a:ext>
            </a:extLst>
          </p:cNvPr>
          <p:cNvSpPr/>
          <p:nvPr/>
        </p:nvSpPr>
        <p:spPr>
          <a:xfrm rot="10800000">
            <a:off x="7538830" y="3591063"/>
            <a:ext cx="172278" cy="479528"/>
          </a:xfrm>
          <a:prstGeom prst="triangl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95B3BF20-223C-8749-9ACA-8E1E28F72F08}"/>
              </a:ext>
            </a:extLst>
          </p:cNvPr>
          <p:cNvSpPr/>
          <p:nvPr/>
        </p:nvSpPr>
        <p:spPr>
          <a:xfrm>
            <a:off x="5224669" y="5507225"/>
            <a:ext cx="1426266" cy="1338470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/>
              <a:t>Column variable</a:t>
            </a:r>
          </a:p>
        </p:txBody>
      </p:sp>
      <p:sp>
        <p:nvSpPr>
          <p:cNvPr id="14" name="Triangle 13">
            <a:extLst>
              <a:ext uri="{FF2B5EF4-FFF2-40B4-BE49-F238E27FC236}">
                <a16:creationId xmlns:a16="http://schemas.microsoft.com/office/drawing/2014/main" id="{2509D69A-D7D3-174B-8F09-D46E471D87F8}"/>
              </a:ext>
            </a:extLst>
          </p:cNvPr>
          <p:cNvSpPr/>
          <p:nvPr/>
        </p:nvSpPr>
        <p:spPr>
          <a:xfrm>
            <a:off x="5851663" y="5149357"/>
            <a:ext cx="172278" cy="479528"/>
          </a:xfrm>
          <a:prstGeom prst="triangl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9867C3CE-5DDA-2340-B711-1F025F95678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06415" y="189228"/>
            <a:ext cx="1096303" cy="12607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891537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5BD509-412C-1F4B-9137-C0A62C4996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Your Turn #3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BD7FC10-1463-B747-BB20-BAD9D1EF6D3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dirty="0"/>
              <a:t>Which 3 departments ordered the highest number of labs using “Provider Preference Lists”?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What happens if you add another variable to the </a:t>
            </a:r>
            <a:r>
              <a:rPr lang="en-US" dirty="0" err="1"/>
              <a:t>tabyl</a:t>
            </a:r>
            <a:r>
              <a:rPr lang="en-US" dirty="0"/>
              <a:t>() function (3 variables)?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2506538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A69A81-EACE-CA4A-8F32-2988B17169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Else?</a:t>
            </a:r>
          </a:p>
        </p:txBody>
      </p:sp>
    </p:spTree>
    <p:extLst>
      <p:ext uri="{BB962C8B-B14F-4D97-AF65-F5344CB8AC3E}">
        <p14:creationId xmlns:p14="http://schemas.microsoft.com/office/powerpoint/2010/main" val="85945835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15A00C-346C-6B47-8497-0D60F41CF4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Writing files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9D365BE-226A-C94A-B6EB-27ABA89DC37A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744200" y="136805"/>
            <a:ext cx="1161521" cy="1347365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ABED8483-6C31-EA47-A8A8-4D31109A0251}"/>
              </a:ext>
            </a:extLst>
          </p:cNvPr>
          <p:cNvSpPr/>
          <p:nvPr/>
        </p:nvSpPr>
        <p:spPr>
          <a:xfrm>
            <a:off x="1202500" y="3109310"/>
            <a:ext cx="9541700" cy="133847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A874C4FD-A22E-5049-9BC9-28350F4009FB}"/>
              </a:ext>
            </a:extLst>
          </p:cNvPr>
          <p:cNvSpPr txBox="1">
            <a:spLocks/>
          </p:cNvSpPr>
          <p:nvPr/>
        </p:nvSpPr>
        <p:spPr>
          <a:xfrm>
            <a:off x="1024128" y="3386954"/>
            <a:ext cx="9859618" cy="874643"/>
          </a:xfrm>
          <a:prstGeom prst="rect">
            <a:avLst/>
          </a:prstGeom>
        </p:spPr>
        <p:txBody>
          <a:bodyPr vert="horz" lIns="45720" tIns="45720" rIns="45720" bIns="45720" rtlCol="0">
            <a:normAutofit fontScale="70000" lnSpcReduction="20000"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Tw Cen MT" panose="020B0602020104020603" pitchFamily="34" charset="0"/>
              <a:buChar char=" 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65176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48056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94360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77240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914400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060704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216152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362456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Tw Cen MT" panose="020B0602020104020603" pitchFamily="34" charset="0"/>
              <a:buNone/>
            </a:pPr>
            <a:r>
              <a:rPr lang="en-US" sz="5400" dirty="0" err="1">
                <a:latin typeface="Monaco" pitchFamily="2" charset="77"/>
              </a:rPr>
              <a:t>write_csv</a:t>
            </a:r>
            <a:r>
              <a:rPr lang="en-US" sz="5400" dirty="0">
                <a:latin typeface="Monaco" pitchFamily="2" charset="77"/>
              </a:rPr>
              <a:t>(catalog, “output/</a:t>
            </a:r>
            <a:r>
              <a:rPr lang="en-US" sz="5400" dirty="0" err="1">
                <a:latin typeface="Monaco" pitchFamily="2" charset="77"/>
              </a:rPr>
              <a:t>test_catalog.csv</a:t>
            </a:r>
            <a:r>
              <a:rPr lang="en-US" sz="5400" dirty="0">
                <a:latin typeface="Monaco" pitchFamily="2" charset="77"/>
              </a:rPr>
              <a:t>”)</a:t>
            </a: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37F31F01-05A0-6F43-8C8B-66507E07F8C2}"/>
              </a:ext>
            </a:extLst>
          </p:cNvPr>
          <p:cNvSpPr/>
          <p:nvPr/>
        </p:nvSpPr>
        <p:spPr>
          <a:xfrm>
            <a:off x="4240695" y="1836022"/>
            <a:ext cx="1855304" cy="1134466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/>
              <a:t>File type</a:t>
            </a:r>
          </a:p>
        </p:txBody>
      </p:sp>
      <p:sp>
        <p:nvSpPr>
          <p:cNvPr id="8" name="Triangle 7">
            <a:extLst>
              <a:ext uri="{FF2B5EF4-FFF2-40B4-BE49-F238E27FC236}">
                <a16:creationId xmlns:a16="http://schemas.microsoft.com/office/drawing/2014/main" id="{E305AEBD-A55C-D642-8BF3-95A1FE92B68B}"/>
              </a:ext>
            </a:extLst>
          </p:cNvPr>
          <p:cNvSpPr/>
          <p:nvPr/>
        </p:nvSpPr>
        <p:spPr>
          <a:xfrm rot="10800000">
            <a:off x="5384166" y="2907426"/>
            <a:ext cx="381095" cy="479527"/>
          </a:xfrm>
          <a:prstGeom prst="triangl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98F32BB1-7F26-E64B-805B-CD40B6105770}"/>
              </a:ext>
            </a:extLst>
          </p:cNvPr>
          <p:cNvSpPr/>
          <p:nvPr/>
        </p:nvSpPr>
        <p:spPr>
          <a:xfrm>
            <a:off x="6692913" y="1846747"/>
            <a:ext cx="1855304" cy="1076380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/>
              <a:t>Data to write out</a:t>
            </a:r>
          </a:p>
        </p:txBody>
      </p:sp>
      <p:sp>
        <p:nvSpPr>
          <p:cNvPr id="10" name="Triangle 9">
            <a:extLst>
              <a:ext uri="{FF2B5EF4-FFF2-40B4-BE49-F238E27FC236}">
                <a16:creationId xmlns:a16="http://schemas.microsoft.com/office/drawing/2014/main" id="{47AB320B-DC7C-944D-862B-FD063A44ED97}"/>
              </a:ext>
            </a:extLst>
          </p:cNvPr>
          <p:cNvSpPr/>
          <p:nvPr/>
        </p:nvSpPr>
        <p:spPr>
          <a:xfrm rot="10800000">
            <a:off x="6919243" y="2907426"/>
            <a:ext cx="381095" cy="479527"/>
          </a:xfrm>
          <a:prstGeom prst="triangl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C7CFDF5D-8311-2749-BB39-5F2B54B3DE3A}"/>
              </a:ext>
            </a:extLst>
          </p:cNvPr>
          <p:cNvSpPr/>
          <p:nvPr/>
        </p:nvSpPr>
        <p:spPr>
          <a:xfrm>
            <a:off x="4837609" y="4593822"/>
            <a:ext cx="1855304" cy="2312159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/>
              <a:t>Output file name</a:t>
            </a:r>
          </a:p>
          <a:p>
            <a:pPr algn="ctr"/>
            <a:r>
              <a:rPr lang="en-US" sz="2400" b="1" dirty="0"/>
              <a:t>(separate output from raw data!)</a:t>
            </a:r>
          </a:p>
        </p:txBody>
      </p:sp>
      <p:sp>
        <p:nvSpPr>
          <p:cNvPr id="12" name="Triangle 11">
            <a:extLst>
              <a:ext uri="{FF2B5EF4-FFF2-40B4-BE49-F238E27FC236}">
                <a16:creationId xmlns:a16="http://schemas.microsoft.com/office/drawing/2014/main" id="{F5459FF1-B515-EE4B-866C-AB74C356410F}"/>
              </a:ext>
            </a:extLst>
          </p:cNvPr>
          <p:cNvSpPr/>
          <p:nvPr/>
        </p:nvSpPr>
        <p:spPr>
          <a:xfrm>
            <a:off x="5633872" y="4114295"/>
            <a:ext cx="381098" cy="479526"/>
          </a:xfrm>
          <a:prstGeom prst="triangl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833380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BA5E8F3C-E7A3-CC49-8EBA-E7177324CB62}"/>
              </a:ext>
            </a:extLst>
          </p:cNvPr>
          <p:cNvSpPr txBox="1"/>
          <p:nvPr/>
        </p:nvSpPr>
        <p:spPr>
          <a:xfrm>
            <a:off x="748145" y="814647"/>
            <a:ext cx="10939550" cy="42780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/>
              <a:t>Lesson Goals</a:t>
            </a:r>
          </a:p>
          <a:p>
            <a:pPr marL="514350" indent="-514350">
              <a:buAutoNum type="arabicPeriod"/>
            </a:pPr>
            <a:r>
              <a:rPr lang="en-US" sz="3200" dirty="0"/>
              <a:t>Learn functions to import data</a:t>
            </a:r>
          </a:p>
          <a:p>
            <a:pPr marL="514350" indent="-514350">
              <a:buAutoNum type="arabicPeriod"/>
            </a:pPr>
            <a:r>
              <a:rPr lang="en-US" sz="3200" dirty="0"/>
              <a:t>Practice tools that help review imported data</a:t>
            </a:r>
          </a:p>
          <a:p>
            <a:endParaRPr lang="en-US" sz="3200" dirty="0"/>
          </a:p>
          <a:p>
            <a:r>
              <a:rPr lang="en-US" sz="4000" dirty="0"/>
              <a:t>Lesson Objectives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3200" dirty="0"/>
              <a:t>Import laboratory data from a common flat file format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3200" dirty="0"/>
              <a:t>Inspect imported data with the built-in RStudio viewer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3200" dirty="0"/>
              <a:t>Tabulate one or two variables as another inspection method</a:t>
            </a:r>
          </a:p>
        </p:txBody>
      </p:sp>
    </p:spTree>
    <p:extLst>
      <p:ext uri="{BB962C8B-B14F-4D97-AF65-F5344CB8AC3E}">
        <p14:creationId xmlns:p14="http://schemas.microsoft.com/office/powerpoint/2010/main" val="283942300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BB7B68-8529-1E4B-90C4-E6311B33B3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Prettifying Table Output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A00A5C4-D3DA-CD43-A214-982449394DE4}"/>
              </a:ext>
            </a:extLst>
          </p:cNvPr>
          <p:cNvSpPr/>
          <p:nvPr/>
        </p:nvSpPr>
        <p:spPr>
          <a:xfrm>
            <a:off x="776614" y="2071270"/>
            <a:ext cx="10296394" cy="124882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0713E40F-4A2F-6741-B934-799F4BAC0B4F}"/>
              </a:ext>
            </a:extLst>
          </p:cNvPr>
          <p:cNvSpPr txBox="1">
            <a:spLocks/>
          </p:cNvSpPr>
          <p:nvPr/>
        </p:nvSpPr>
        <p:spPr>
          <a:xfrm>
            <a:off x="41040" y="2444011"/>
            <a:ext cx="11847443" cy="87464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4000" dirty="0" err="1">
                <a:latin typeface="Monaco" pitchFamily="2" charset="77"/>
              </a:rPr>
              <a:t>kable</a:t>
            </a:r>
            <a:r>
              <a:rPr lang="en-US" sz="4000" dirty="0">
                <a:latin typeface="Monaco" pitchFamily="2" charset="77"/>
              </a:rPr>
              <a:t>(</a:t>
            </a:r>
            <a:r>
              <a:rPr lang="en-US" sz="4000" dirty="0" err="1">
                <a:latin typeface="Monaco" pitchFamily="2" charset="77"/>
              </a:rPr>
              <a:t>tabyl</a:t>
            </a:r>
            <a:r>
              <a:rPr lang="en-US" sz="4000" dirty="0">
                <a:latin typeface="Monaco" pitchFamily="2" charset="77"/>
              </a:rPr>
              <a:t>(orders, department, </a:t>
            </a:r>
            <a:r>
              <a:rPr lang="en-US" sz="4000" dirty="0" err="1">
                <a:latin typeface="Monaco" pitchFamily="2" charset="77"/>
              </a:rPr>
              <a:t>pref_list_type</a:t>
            </a:r>
            <a:r>
              <a:rPr lang="en-US" sz="4000" dirty="0">
                <a:latin typeface="Monaco" pitchFamily="2" charset="77"/>
              </a:rPr>
              <a:t>))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BE16DFB-0977-EF47-99D5-62B3B494351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0350" y="3764172"/>
            <a:ext cx="11671300" cy="23114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EB6CD8D6-A13D-8E4F-80DC-CA5C0DBBE102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875010" y="169577"/>
            <a:ext cx="1056640" cy="12257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785243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BA5E8F3C-E7A3-CC49-8EBA-E7177324CB62}"/>
              </a:ext>
            </a:extLst>
          </p:cNvPr>
          <p:cNvSpPr txBox="1"/>
          <p:nvPr/>
        </p:nvSpPr>
        <p:spPr>
          <a:xfrm>
            <a:off x="748145" y="814647"/>
            <a:ext cx="10939550" cy="42780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/>
              <a:t>Lesson Goals</a:t>
            </a:r>
          </a:p>
          <a:p>
            <a:pPr marL="514350" indent="-514350">
              <a:buAutoNum type="arabicPeriod"/>
            </a:pPr>
            <a:r>
              <a:rPr lang="en-US" sz="3200" dirty="0"/>
              <a:t>Learn functions to import data</a:t>
            </a:r>
          </a:p>
          <a:p>
            <a:pPr marL="514350" indent="-514350">
              <a:buAutoNum type="arabicPeriod"/>
            </a:pPr>
            <a:r>
              <a:rPr lang="en-US" sz="3200" dirty="0"/>
              <a:t>Practice tools that help review imported data</a:t>
            </a:r>
          </a:p>
          <a:p>
            <a:endParaRPr lang="en-US" sz="3200" dirty="0"/>
          </a:p>
          <a:p>
            <a:r>
              <a:rPr lang="en-US" sz="4000" dirty="0"/>
              <a:t>Lesson Objectives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3200" dirty="0"/>
              <a:t>Import laboratory data from a common flat file format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3200" dirty="0"/>
              <a:t>Inspect imported data with the built-in RStudio viewer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3200" dirty="0"/>
              <a:t>Tabulate one or two variables as another inspection method</a:t>
            </a:r>
          </a:p>
        </p:txBody>
      </p:sp>
    </p:spTree>
    <p:extLst>
      <p:ext uri="{BB962C8B-B14F-4D97-AF65-F5344CB8AC3E}">
        <p14:creationId xmlns:p14="http://schemas.microsoft.com/office/powerpoint/2010/main" val="245741412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7CB98B-E21B-544A-8B4F-8204623E8D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8C25348-608A-9540-91B5-E52DC9CC76F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101251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04CD91-ABF6-9145-B3A6-62656B5F8B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A4948D8-D2BF-CB44-BFE5-34F93BC4DB2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819350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6A2D24-E81A-8241-8BE4-10C628CAAA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F8623C7-1227-A04A-B096-498B1A18A50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784830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02100F-AD41-8D48-A955-2BB87A5AE7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BBBBAD5-3CE1-AA42-9DD9-F5DE5811657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089301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2C4323-0E7D-7B43-8796-A44C986D9D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Working with R Markdown for this course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212497-5016-804D-AA08-DEF30AF1F97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Each lesson has an R Markdown file</a:t>
            </a:r>
          </a:p>
          <a:p>
            <a:pPr lvl="1"/>
            <a:r>
              <a:rPr lang="en-US" sz="2800" dirty="0"/>
              <a:t>Executable examples</a:t>
            </a:r>
          </a:p>
          <a:p>
            <a:pPr lvl="1"/>
            <a:r>
              <a:rPr lang="en-US" sz="2800" dirty="0"/>
              <a:t>Exercises</a:t>
            </a:r>
          </a:p>
          <a:p>
            <a:r>
              <a:rPr lang="en-US" sz="2800" dirty="0"/>
              <a:t>Files used as “notebooks”: can document, execute, and iterate</a:t>
            </a:r>
          </a:p>
          <a:p>
            <a:r>
              <a:rPr lang="en-US" sz="2800" dirty="0"/>
              <a:t>Best practice: work from notebook rather than console</a:t>
            </a:r>
          </a:p>
          <a:p>
            <a:endParaRPr lang="en-US" sz="2800" dirty="0"/>
          </a:p>
          <a:p>
            <a:pPr marL="0" indent="0">
              <a:buNone/>
            </a:pP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10032828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02100F-AD41-8D48-A955-2BB87A5AE7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Your Turn #1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BBBBAD5-3CE1-AA42-9DD9-F5DE5811657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108276" y="2238375"/>
            <a:ext cx="4083724" cy="3178175"/>
          </a:xfrm>
        </p:spPr>
        <p:txBody>
          <a:bodyPr>
            <a:normAutofit/>
          </a:bodyPr>
          <a:lstStyle/>
          <a:p>
            <a:pPr marL="914400" indent="-914400">
              <a:buClr>
                <a:schemeClr val="accent5"/>
              </a:buClr>
              <a:buFont typeface="+mj-lt"/>
              <a:buAutoNum type="arabicPeriod"/>
            </a:pPr>
            <a:r>
              <a:rPr lang="en-US" dirty="0"/>
              <a:t>Open “03 – </a:t>
            </a:r>
            <a:r>
              <a:rPr lang="en-US" dirty="0" err="1"/>
              <a:t>Import.Rmd</a:t>
            </a:r>
            <a:r>
              <a:rPr lang="en-US" dirty="0"/>
              <a:t>”</a:t>
            </a:r>
          </a:p>
          <a:p>
            <a:pPr marL="914400" indent="-914400">
              <a:buClr>
                <a:schemeClr val="accent5"/>
              </a:buClr>
              <a:buFont typeface="+mj-lt"/>
              <a:buAutoNum type="arabicPeriod"/>
            </a:pPr>
            <a:r>
              <a:rPr lang="en-US" dirty="0"/>
              <a:t>Run the setup chunk</a:t>
            </a:r>
          </a:p>
        </p:txBody>
      </p:sp>
      <p:pic>
        <p:nvPicPr>
          <p:cNvPr id="5" name="Picture 4" descr="A screenshot of a social media post&#10;&#10;Description automatically generated">
            <a:extLst>
              <a:ext uri="{FF2B5EF4-FFF2-40B4-BE49-F238E27FC236}">
                <a16:creationId xmlns:a16="http://schemas.microsoft.com/office/drawing/2014/main" id="{37D444D8-F479-4009-B6CD-C6F07E2484D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896723"/>
            <a:ext cx="8108276" cy="4376061"/>
          </a:xfrm>
          <a:prstGeom prst="rect">
            <a:avLst/>
          </a:prstGeom>
        </p:spPr>
      </p:pic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204520B1-8C60-4B5C-9261-936A3C995217}"/>
              </a:ext>
            </a:extLst>
          </p:cNvPr>
          <p:cNvCxnSpPr>
            <a:cxnSpLocks/>
          </p:cNvCxnSpPr>
          <p:nvPr/>
        </p:nvCxnSpPr>
        <p:spPr>
          <a:xfrm flipH="1" flipV="1">
            <a:off x="5544439" y="5416550"/>
            <a:ext cx="889347" cy="445631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72BB2BE3-A4DF-4F2E-8FD6-6D330B923C74}"/>
              </a:ext>
            </a:extLst>
          </p:cNvPr>
          <p:cNvCxnSpPr>
            <a:cxnSpLocks/>
          </p:cNvCxnSpPr>
          <p:nvPr/>
        </p:nvCxnSpPr>
        <p:spPr>
          <a:xfrm flipH="1" flipV="1">
            <a:off x="4243820" y="3527875"/>
            <a:ext cx="889347" cy="445631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Oval 10">
            <a:extLst>
              <a:ext uri="{FF2B5EF4-FFF2-40B4-BE49-F238E27FC236}">
                <a16:creationId xmlns:a16="http://schemas.microsoft.com/office/drawing/2014/main" id="{C71976C9-0CB9-4207-9F9A-802EF9906AA2}"/>
              </a:ext>
            </a:extLst>
          </p:cNvPr>
          <p:cNvSpPr/>
          <p:nvPr/>
        </p:nvSpPr>
        <p:spPr>
          <a:xfrm>
            <a:off x="212942" y="3429000"/>
            <a:ext cx="45719" cy="4571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EBC427CD-5AF6-4A8C-B57D-04C32E101002}"/>
              </a:ext>
            </a:extLst>
          </p:cNvPr>
          <p:cNvSpPr/>
          <p:nvPr/>
        </p:nvSpPr>
        <p:spPr>
          <a:xfrm>
            <a:off x="363255" y="3379441"/>
            <a:ext cx="660873" cy="296868"/>
          </a:xfrm>
          <a:prstGeom prst="ellipse">
            <a:avLst/>
          </a:prstGeom>
          <a:noFill/>
          <a:ln w="762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370156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1018" y="2926081"/>
            <a:ext cx="11187112" cy="1463040"/>
          </a:xfrm>
        </p:spPr>
        <p:txBody>
          <a:bodyPr/>
          <a:lstStyle/>
          <a:p>
            <a:r>
              <a:rPr lang="en-US" dirty="0"/>
              <a:t>Importing Files</a:t>
            </a:r>
            <a:br>
              <a:rPr lang="en-US" dirty="0"/>
            </a:b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380868556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05E1C8-A4BC-DC45-9331-7A1E8E49DA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Working with your file system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8B0B1DD-3FE4-7B47-B32E-86451D514C92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829156" y="1786866"/>
            <a:ext cx="8110015" cy="4979693"/>
          </a:xfrm>
          <a:prstGeom prst="rect">
            <a:avLst/>
          </a:prstGeom>
        </p:spPr>
      </p:pic>
      <p:sp>
        <p:nvSpPr>
          <p:cNvPr id="6" name="Right Triangle 5">
            <a:extLst>
              <a:ext uri="{FF2B5EF4-FFF2-40B4-BE49-F238E27FC236}">
                <a16:creationId xmlns:a16="http://schemas.microsoft.com/office/drawing/2014/main" id="{3A37C671-4355-BB44-9BBF-1B6C81F04AE4}"/>
              </a:ext>
            </a:extLst>
          </p:cNvPr>
          <p:cNvSpPr/>
          <p:nvPr/>
        </p:nvSpPr>
        <p:spPr>
          <a:xfrm rot="2408232">
            <a:off x="5035642" y="5307308"/>
            <a:ext cx="1538936" cy="618907"/>
          </a:xfrm>
          <a:prstGeom prst="rtTriangl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8A91F09B-BE8C-494F-8DDB-3FE799FAD5BF}"/>
              </a:ext>
            </a:extLst>
          </p:cNvPr>
          <p:cNvSpPr/>
          <p:nvPr/>
        </p:nvSpPr>
        <p:spPr>
          <a:xfrm>
            <a:off x="4045123" y="4716562"/>
            <a:ext cx="2547728" cy="900199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Working directory</a:t>
            </a:r>
          </a:p>
        </p:txBody>
      </p:sp>
    </p:spTree>
    <p:extLst>
      <p:ext uri="{BB962C8B-B14F-4D97-AF65-F5344CB8AC3E}">
        <p14:creationId xmlns:p14="http://schemas.microsoft.com/office/powerpoint/2010/main" val="18694343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C44F96-ABE7-B342-BE88-2879F8B757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Where am I? Your working directory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95A093-ECDB-D047-BF2D-95E7C708A02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00627" y="1842051"/>
            <a:ext cx="5185355" cy="4334911"/>
          </a:xfrm>
        </p:spPr>
        <p:txBody>
          <a:bodyPr/>
          <a:lstStyle/>
          <a:p>
            <a:r>
              <a:rPr lang="en-US" dirty="0"/>
              <a:t>Navigate folder and file structure on your computer from </a:t>
            </a:r>
            <a:r>
              <a:rPr lang="en-US" dirty="0" err="1"/>
              <a:t>Rstudio</a:t>
            </a:r>
            <a:endParaRPr lang="en-US" dirty="0"/>
          </a:p>
          <a:p>
            <a:r>
              <a:rPr lang="en-US" dirty="0" err="1"/>
              <a:t>getwd</a:t>
            </a:r>
            <a:r>
              <a:rPr lang="en-US" dirty="0"/>
              <a:t>() function will tell you which folder you’re in</a:t>
            </a:r>
          </a:p>
          <a:p>
            <a:r>
              <a:rPr lang="en-US" dirty="0" err="1"/>
              <a:t>setwd</a:t>
            </a:r>
            <a:r>
              <a:rPr lang="en-US" dirty="0"/>
              <a:t>() to set a new working directory</a:t>
            </a:r>
          </a:p>
          <a:p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AC39902-35C8-3D49-B978-4E6E6C4E89E8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01569" y="1695278"/>
            <a:ext cx="6491554" cy="4481685"/>
          </a:xfrm>
          <a:prstGeom prst="rect">
            <a:avLst/>
          </a:prstGeom>
        </p:spPr>
      </p:pic>
      <p:sp>
        <p:nvSpPr>
          <p:cNvPr id="7" name="Right Triangle 6">
            <a:extLst>
              <a:ext uri="{FF2B5EF4-FFF2-40B4-BE49-F238E27FC236}">
                <a16:creationId xmlns:a16="http://schemas.microsoft.com/office/drawing/2014/main" id="{7AF5E3B5-9AB7-7F48-8863-51A5A660C512}"/>
              </a:ext>
            </a:extLst>
          </p:cNvPr>
          <p:cNvSpPr/>
          <p:nvPr/>
        </p:nvSpPr>
        <p:spPr>
          <a:xfrm rot="11658615">
            <a:off x="4741305" y="4289545"/>
            <a:ext cx="2542891" cy="338782"/>
          </a:xfrm>
          <a:prstGeom prst="rtTriangl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70B76424-2EC6-1648-A531-39E66700CDC7}"/>
              </a:ext>
            </a:extLst>
          </p:cNvPr>
          <p:cNvSpPr/>
          <p:nvPr/>
        </p:nvSpPr>
        <p:spPr>
          <a:xfrm>
            <a:off x="7084798" y="4539513"/>
            <a:ext cx="2812027" cy="1499616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Navigate folders and set working directory</a:t>
            </a:r>
          </a:p>
        </p:txBody>
      </p:sp>
    </p:spTree>
    <p:extLst>
      <p:ext uri="{BB962C8B-B14F-4D97-AF65-F5344CB8AC3E}">
        <p14:creationId xmlns:p14="http://schemas.microsoft.com/office/powerpoint/2010/main" val="19063100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9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8A4008DB-A04A-5F4B-960A-368BE480825A}"/>
              </a:ext>
            </a:extLst>
          </p:cNvPr>
          <p:cNvSpPr/>
          <p:nvPr/>
        </p:nvSpPr>
        <p:spPr>
          <a:xfrm>
            <a:off x="1126435" y="2707275"/>
            <a:ext cx="9859617" cy="133847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3DF9A4B-7799-3446-84AD-34BE35F052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233453" cy="1325563"/>
          </a:xfrm>
        </p:spPr>
        <p:txBody>
          <a:bodyPr>
            <a:normAutofit fontScale="90000"/>
          </a:bodyPr>
          <a:lstStyle/>
          <a:p>
            <a:r>
              <a:rPr lang="en-US" dirty="0"/>
              <a:t>Reading comma separated or tab delimited files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B38405-8FB7-B641-9C0D-9524AAE809B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027343"/>
            <a:ext cx="10515600" cy="874643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5400" dirty="0" err="1">
                <a:latin typeface="Monaco" pitchFamily="2" charset="77"/>
              </a:rPr>
              <a:t>read_csv</a:t>
            </a:r>
            <a:r>
              <a:rPr lang="en-US" sz="5400" dirty="0">
                <a:latin typeface="Monaco" pitchFamily="2" charset="77"/>
              </a:rPr>
              <a:t>(“data/</a:t>
            </a:r>
            <a:r>
              <a:rPr lang="en-US" sz="5400" dirty="0" err="1">
                <a:latin typeface="Monaco" pitchFamily="2" charset="77"/>
              </a:rPr>
              <a:t>test_catalog.csv</a:t>
            </a:r>
            <a:r>
              <a:rPr lang="en-US" sz="5400" dirty="0">
                <a:latin typeface="Monaco" pitchFamily="2" charset="77"/>
              </a:rPr>
              <a:t>”)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7D3395B-1E75-074B-81C6-ADCBBDEDC47C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802983" y="61085"/>
            <a:ext cx="1161521" cy="1347365"/>
          </a:xfrm>
          <a:prstGeom prst="rect">
            <a:avLst/>
          </a:prstGeom>
        </p:spPr>
      </p:pic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F5F51386-C8B9-AA4A-82EB-DE665AB2C1BC}"/>
              </a:ext>
            </a:extLst>
          </p:cNvPr>
          <p:cNvSpPr/>
          <p:nvPr/>
        </p:nvSpPr>
        <p:spPr>
          <a:xfrm>
            <a:off x="1351721" y="4180715"/>
            <a:ext cx="1855304" cy="2312159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/>
              <a:t>File type (csv, </a:t>
            </a:r>
            <a:r>
              <a:rPr lang="en-US" sz="2400" b="1" dirty="0" err="1"/>
              <a:t>tsv</a:t>
            </a:r>
            <a:r>
              <a:rPr lang="en-US" sz="2400" b="1" dirty="0"/>
              <a:t>, </a:t>
            </a:r>
            <a:r>
              <a:rPr lang="en-US" sz="2400" b="1" dirty="0" err="1"/>
              <a:t>delim</a:t>
            </a:r>
            <a:r>
              <a:rPr lang="en-US" sz="2400" b="1" dirty="0"/>
              <a:t> for non-standard delimiters)</a:t>
            </a:r>
          </a:p>
        </p:txBody>
      </p:sp>
      <p:sp>
        <p:nvSpPr>
          <p:cNvPr id="8" name="Triangle 7">
            <a:extLst>
              <a:ext uri="{FF2B5EF4-FFF2-40B4-BE49-F238E27FC236}">
                <a16:creationId xmlns:a16="http://schemas.microsoft.com/office/drawing/2014/main" id="{F7C80318-D967-5B4C-82E2-1A86E0EBF088}"/>
              </a:ext>
            </a:extLst>
          </p:cNvPr>
          <p:cNvSpPr/>
          <p:nvPr/>
        </p:nvSpPr>
        <p:spPr>
          <a:xfrm>
            <a:off x="2479288" y="3701187"/>
            <a:ext cx="381095" cy="479527"/>
          </a:xfrm>
          <a:prstGeom prst="triangl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0C4F96D6-6CDC-0241-B818-03323A80F3B8}"/>
              </a:ext>
            </a:extLst>
          </p:cNvPr>
          <p:cNvSpPr/>
          <p:nvPr/>
        </p:nvSpPr>
        <p:spPr>
          <a:xfrm>
            <a:off x="3909957" y="4180715"/>
            <a:ext cx="1855304" cy="2312159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/>
              <a:t>File path (if file in a folder within working directory)</a:t>
            </a:r>
          </a:p>
        </p:txBody>
      </p:sp>
      <p:sp>
        <p:nvSpPr>
          <p:cNvPr id="10" name="Triangle 9">
            <a:extLst>
              <a:ext uri="{FF2B5EF4-FFF2-40B4-BE49-F238E27FC236}">
                <a16:creationId xmlns:a16="http://schemas.microsoft.com/office/drawing/2014/main" id="{B81E2A5F-B117-DB4F-BCC5-C1EC8BE02FF5}"/>
              </a:ext>
            </a:extLst>
          </p:cNvPr>
          <p:cNvSpPr/>
          <p:nvPr/>
        </p:nvSpPr>
        <p:spPr>
          <a:xfrm>
            <a:off x="4706221" y="3701188"/>
            <a:ext cx="381095" cy="479527"/>
          </a:xfrm>
          <a:prstGeom prst="triangl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806B02A7-C0BA-D44E-AFD6-1AEA62AC9CB7}"/>
              </a:ext>
            </a:extLst>
          </p:cNvPr>
          <p:cNvSpPr/>
          <p:nvPr/>
        </p:nvSpPr>
        <p:spPr>
          <a:xfrm>
            <a:off x="7195930" y="4180716"/>
            <a:ext cx="1855304" cy="2312159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/>
              <a:t>File name</a:t>
            </a:r>
          </a:p>
        </p:txBody>
      </p:sp>
      <p:sp>
        <p:nvSpPr>
          <p:cNvPr id="12" name="Triangle 11">
            <a:extLst>
              <a:ext uri="{FF2B5EF4-FFF2-40B4-BE49-F238E27FC236}">
                <a16:creationId xmlns:a16="http://schemas.microsoft.com/office/drawing/2014/main" id="{86F46054-71E7-C54B-BA2B-68977DE855DB}"/>
              </a:ext>
            </a:extLst>
          </p:cNvPr>
          <p:cNvSpPr/>
          <p:nvPr/>
        </p:nvSpPr>
        <p:spPr>
          <a:xfrm>
            <a:off x="7992193" y="3701189"/>
            <a:ext cx="381098" cy="479526"/>
          </a:xfrm>
          <a:prstGeom prst="triangl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66489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  <p:bldP spid="11" grpId="0" animBg="1"/>
      <p:bldP spid="12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8A4008DB-A04A-5F4B-960A-368BE480825A}"/>
              </a:ext>
            </a:extLst>
          </p:cNvPr>
          <p:cNvSpPr/>
          <p:nvPr/>
        </p:nvSpPr>
        <p:spPr>
          <a:xfrm>
            <a:off x="1563757" y="2707275"/>
            <a:ext cx="8759686" cy="133847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3DF9A4B-7799-3446-84AD-34BE35F052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233453" cy="1325563"/>
          </a:xfrm>
        </p:spPr>
        <p:txBody>
          <a:bodyPr/>
          <a:lstStyle/>
          <a:p>
            <a:r>
              <a:rPr lang="en-US" dirty="0"/>
              <a:t>Reading Excel files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B38405-8FB7-B641-9C0D-9524AAE809B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63757" y="2921934"/>
            <a:ext cx="8759687" cy="1238366"/>
          </a:xfrm>
        </p:spPr>
        <p:txBody>
          <a:bodyPr>
            <a:normAutofit fontScale="77500" lnSpcReduction="20000"/>
          </a:bodyPr>
          <a:lstStyle/>
          <a:p>
            <a:pPr marL="0" indent="0" algn="ctr">
              <a:buNone/>
            </a:pPr>
            <a:r>
              <a:rPr lang="en-US" sz="5400" dirty="0" err="1">
                <a:latin typeface="Monaco" pitchFamily="2" charset="77"/>
              </a:rPr>
              <a:t>read_excel</a:t>
            </a:r>
            <a:r>
              <a:rPr lang="en-US" sz="5400" dirty="0">
                <a:latin typeface="Monaco" pitchFamily="2" charset="77"/>
              </a:rPr>
              <a:t>(“data/</a:t>
            </a:r>
            <a:r>
              <a:rPr lang="en-US" sz="5400" dirty="0" err="1">
                <a:latin typeface="Monaco" pitchFamily="2" charset="77"/>
              </a:rPr>
              <a:t>excel_file.xlsx</a:t>
            </a:r>
            <a:r>
              <a:rPr lang="en-US" sz="5400" dirty="0">
                <a:latin typeface="Monaco" pitchFamily="2" charset="77"/>
              </a:rPr>
              <a:t>”,</a:t>
            </a:r>
          </a:p>
          <a:p>
            <a:pPr marL="0" indent="0" algn="ctr">
              <a:buNone/>
            </a:pPr>
            <a:r>
              <a:rPr lang="en-US" sz="5400" dirty="0">
                <a:latin typeface="Monaco" pitchFamily="2" charset="77"/>
              </a:rPr>
              <a:t>sheet = 1)</a:t>
            </a:r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0C4F96D6-6CDC-0241-B818-03323A80F3B8}"/>
              </a:ext>
            </a:extLst>
          </p:cNvPr>
          <p:cNvSpPr/>
          <p:nvPr/>
        </p:nvSpPr>
        <p:spPr>
          <a:xfrm>
            <a:off x="4664765" y="4374959"/>
            <a:ext cx="1855304" cy="2312159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/>
              <a:t>Specify sheet by number or ”name”</a:t>
            </a:r>
          </a:p>
        </p:txBody>
      </p:sp>
      <p:sp>
        <p:nvSpPr>
          <p:cNvPr id="10" name="Triangle 9">
            <a:extLst>
              <a:ext uri="{FF2B5EF4-FFF2-40B4-BE49-F238E27FC236}">
                <a16:creationId xmlns:a16="http://schemas.microsoft.com/office/drawing/2014/main" id="{B81E2A5F-B117-DB4F-BCC5-C1EC8BE02FF5}"/>
              </a:ext>
            </a:extLst>
          </p:cNvPr>
          <p:cNvSpPr/>
          <p:nvPr/>
        </p:nvSpPr>
        <p:spPr>
          <a:xfrm>
            <a:off x="5521187" y="3895431"/>
            <a:ext cx="203752" cy="479528"/>
          </a:xfrm>
          <a:prstGeom prst="triangl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806B02A7-C0BA-D44E-AFD6-1AEA62AC9CB7}"/>
              </a:ext>
            </a:extLst>
          </p:cNvPr>
          <p:cNvSpPr/>
          <p:nvPr/>
        </p:nvSpPr>
        <p:spPr>
          <a:xfrm>
            <a:off x="7460973" y="1165449"/>
            <a:ext cx="1325218" cy="1338470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/>
              <a:t>File name</a:t>
            </a:r>
          </a:p>
        </p:txBody>
      </p:sp>
      <p:sp>
        <p:nvSpPr>
          <p:cNvPr id="12" name="Triangle 11">
            <a:extLst>
              <a:ext uri="{FF2B5EF4-FFF2-40B4-BE49-F238E27FC236}">
                <a16:creationId xmlns:a16="http://schemas.microsoft.com/office/drawing/2014/main" id="{86F46054-71E7-C54B-BA2B-68977DE855DB}"/>
              </a:ext>
            </a:extLst>
          </p:cNvPr>
          <p:cNvSpPr/>
          <p:nvPr/>
        </p:nvSpPr>
        <p:spPr>
          <a:xfrm rot="10800000">
            <a:off x="8083826" y="2503919"/>
            <a:ext cx="172278" cy="479528"/>
          </a:xfrm>
          <a:prstGeom prst="triangl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4AB1E91-4BAA-8441-B0FF-9B822DE0A553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717531" y="44693"/>
            <a:ext cx="1193961" cy="1384995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D191AAF1-ACB6-0941-A4A7-45A0F70E2980}"/>
              </a:ext>
            </a:extLst>
          </p:cNvPr>
          <p:cNvSpPr txBox="1"/>
          <p:nvPr/>
        </p:nvSpPr>
        <p:spPr>
          <a:xfrm>
            <a:off x="7646505" y="4767075"/>
            <a:ext cx="4055165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Can also extract arbitrary rows and columns using “range = “ argument</a:t>
            </a:r>
          </a:p>
        </p:txBody>
      </p:sp>
    </p:spTree>
    <p:extLst>
      <p:ext uri="{BB962C8B-B14F-4D97-AF65-F5344CB8AC3E}">
        <p14:creationId xmlns:p14="http://schemas.microsoft.com/office/powerpoint/2010/main" val="732178696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ntegral">
  <a:themeElements>
    <a:clrScheme name="Integral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B9F25"/>
      </a:hlink>
      <a:folHlink>
        <a:srgbClr val="B26B02"/>
      </a:folHlink>
    </a:clrScheme>
    <a:fontScheme name="Integral">
      <a:majorFont>
        <a:latin typeface="Tw Cen MT Condensed" panose="020B06060201040202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Integral">
      <a:fillStyleLst>
        <a:solidFill>
          <a:schemeClr val="phClr"/>
        </a:solidFill>
        <a:gradFill rotWithShape="1">
          <a:gsLst>
            <a:gs pos="0">
              <a:schemeClr val="phClr">
                <a:tint val="83000"/>
                <a:satMod val="100000"/>
                <a:lumMod val="100000"/>
              </a:schemeClr>
            </a:gs>
            <a:gs pos="100000">
              <a:schemeClr val="phClr">
                <a:tint val="61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tint val="100000"/>
                <a:shade val="85000"/>
                <a:satMod val="100000"/>
                <a:lumMod val="100000"/>
              </a:schemeClr>
            </a:gs>
            <a:gs pos="100000">
              <a:schemeClr val="phClr">
                <a:tint val="90000"/>
                <a:shade val="100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2700" dir="5400000" algn="ctr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76200" dist="25400" dir="5400000" algn="ct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flat" dir="t">
              <a:rot lat="0" lon="0" rev="3600000"/>
            </a:lightRig>
          </a:scene3d>
          <a:sp3d contourW="12700" prstMaterial="flat">
            <a:bevelT w="38100" h="44450" prst="angle"/>
            <a:contourClr>
              <a:schemeClr val="phClr">
                <a:shade val="35000"/>
                <a:satMod val="16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85000"/>
            <a:satMod val="125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95000"/>
                <a:shade val="74000"/>
                <a:satMod val="230000"/>
              </a:schemeClr>
              <a:schemeClr val="phClr">
                <a:tint val="92000"/>
                <a:shade val="69000"/>
                <a:satMod val="250000"/>
              </a:schemeClr>
            </a:duotone>
          </a:blip>
          <a:tile tx="0" ty="0" sx="40000" sy="4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ntegral" id="{3577F8C9-A904-41D8-97D2-FD898F53F20E}" vid="{682D6EBE-8D36-4FF2-9DB3-F3D8D7B6715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8935</TotalTime>
  <Words>1540</Words>
  <Application>Microsoft Office PowerPoint</Application>
  <PresentationFormat>Widescreen</PresentationFormat>
  <Paragraphs>238</Paragraphs>
  <Slides>25</Slides>
  <Notes>18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33" baseType="lpstr">
      <vt:lpstr>Arial</vt:lpstr>
      <vt:lpstr>Calibri</vt:lpstr>
      <vt:lpstr>Monaco</vt:lpstr>
      <vt:lpstr>Tw Cen MT</vt:lpstr>
      <vt:lpstr>Tw Cen MT Condensed</vt:lpstr>
      <vt:lpstr>Wingdings</vt:lpstr>
      <vt:lpstr>Wingdings 3</vt:lpstr>
      <vt:lpstr>Integral</vt:lpstr>
      <vt:lpstr>Laboratory Medicine Core Data Analysis</vt:lpstr>
      <vt:lpstr>PowerPoint Presentation</vt:lpstr>
      <vt:lpstr>Working with R Markdown for this course</vt:lpstr>
      <vt:lpstr>Your Turn #1</vt:lpstr>
      <vt:lpstr>Importing Files </vt:lpstr>
      <vt:lpstr>Working with your file system</vt:lpstr>
      <vt:lpstr>Where am I? Your working directory</vt:lpstr>
      <vt:lpstr>Reading comma separated or tab delimited files</vt:lpstr>
      <vt:lpstr>Reading Excel files</vt:lpstr>
      <vt:lpstr>Your Turn #2</vt:lpstr>
      <vt:lpstr>View a quick summary</vt:lpstr>
      <vt:lpstr>What is NA?</vt:lpstr>
      <vt:lpstr>Tabulating Data </vt:lpstr>
      <vt:lpstr>Orders Data Set</vt:lpstr>
      <vt:lpstr>Create a one variable table</vt:lpstr>
      <vt:lpstr>Two variable tables can help answer simple questions quickly</vt:lpstr>
      <vt:lpstr>Your Turn #3</vt:lpstr>
      <vt:lpstr>What Else?</vt:lpstr>
      <vt:lpstr>Writing files</vt:lpstr>
      <vt:lpstr>Prettifying Table Output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Teaching Medical Doctors  Reproducible Clinical Data Analysis</dc:title>
  <dc:creator>Kadauke, Stephan,M.D.</dc:creator>
  <cp:lastModifiedBy>Patrick C Mathias</cp:lastModifiedBy>
  <cp:revision>313</cp:revision>
  <cp:lastPrinted>2019-02-19T22:36:37Z</cp:lastPrinted>
  <dcterms:created xsi:type="dcterms:W3CDTF">2018-02-01T22:00:01Z</dcterms:created>
  <dcterms:modified xsi:type="dcterms:W3CDTF">2019-07-05T06:26:22Z</dcterms:modified>
</cp:coreProperties>
</file>